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3" r:id="rId1"/>
    <p:sldMasterId id="2147483715" r:id="rId2"/>
    <p:sldMasterId id="2147483675" r:id="rId3"/>
    <p:sldMasterId id="2147483696" r:id="rId4"/>
  </p:sldMasterIdLst>
  <p:notesMasterIdLst>
    <p:notesMasterId r:id="rId37"/>
  </p:notesMasterIdLst>
  <p:sldIdLst>
    <p:sldId id="804" r:id="rId5"/>
    <p:sldId id="797" r:id="rId6"/>
    <p:sldId id="805" r:id="rId7"/>
    <p:sldId id="807" r:id="rId8"/>
    <p:sldId id="808" r:id="rId9"/>
    <p:sldId id="810" r:id="rId10"/>
    <p:sldId id="836" r:id="rId11"/>
    <p:sldId id="809" r:id="rId12"/>
    <p:sldId id="811" r:id="rId13"/>
    <p:sldId id="835" r:id="rId14"/>
    <p:sldId id="823" r:id="rId15"/>
    <p:sldId id="806" r:id="rId16"/>
    <p:sldId id="824" r:id="rId17"/>
    <p:sldId id="825" r:id="rId18"/>
    <p:sldId id="812" r:id="rId19"/>
    <p:sldId id="815" r:id="rId20"/>
    <p:sldId id="821" r:id="rId21"/>
    <p:sldId id="816" r:id="rId22"/>
    <p:sldId id="822" r:id="rId23"/>
    <p:sldId id="817" r:id="rId24"/>
    <p:sldId id="818" r:id="rId25"/>
    <p:sldId id="839" r:id="rId26"/>
    <p:sldId id="840" r:id="rId27"/>
    <p:sldId id="826" r:id="rId28"/>
    <p:sldId id="829" r:id="rId29"/>
    <p:sldId id="837" r:id="rId30"/>
    <p:sldId id="830" r:id="rId31"/>
    <p:sldId id="831" r:id="rId32"/>
    <p:sldId id="827" r:id="rId33"/>
    <p:sldId id="833" r:id="rId34"/>
    <p:sldId id="834" r:id="rId35"/>
    <p:sldId id="832" r:id="rId36"/>
  </p:sldIdLst>
  <p:sldSz cx="9144000" cy="6858000" type="screen4x3"/>
  <p:notesSz cx="7010400" cy="9296400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6">
          <p15:clr>
            <a:srgbClr val="A4A3A4"/>
          </p15:clr>
        </p15:guide>
        <p15:guide id="2" pos="34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966E"/>
    <a:srgbClr val="A48F64"/>
    <a:srgbClr val="887650"/>
    <a:srgbClr val="003758"/>
    <a:srgbClr val="003658"/>
    <a:srgbClr val="004570"/>
    <a:srgbClr val="EFF9FF"/>
    <a:srgbClr val="E7F6FF"/>
    <a:srgbClr val="003366"/>
    <a:srgbClr val="B0D9F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 autoAdjust="0"/>
    <p:restoredTop sz="95842" autoAdjust="0"/>
  </p:normalViewPr>
  <p:slideViewPr>
    <p:cSldViewPr snapToGrid="0" showGuides="1">
      <p:cViewPr varScale="1">
        <p:scale>
          <a:sx n="86" d="100"/>
          <a:sy n="86" d="100"/>
        </p:scale>
        <p:origin x="1570" y="82"/>
      </p:cViewPr>
      <p:guideLst>
        <p:guide orient="horz" pos="4236"/>
        <p:guide pos="3424"/>
      </p:guideLst>
    </p:cSldViewPr>
  </p:slideViewPr>
  <p:outlineViewPr>
    <p:cViewPr>
      <p:scale>
        <a:sx n="33" d="100"/>
        <a:sy n="33" d="100"/>
      </p:scale>
      <p:origin x="0" y="170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081" y="1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408" y="4415158"/>
            <a:ext cx="5609587" cy="418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313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081" y="8830313"/>
            <a:ext cx="3037735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1957">
              <a:defRPr sz="1200">
                <a:latin typeface="Arial" charset="0"/>
              </a:defRPr>
            </a:lvl1pPr>
          </a:lstStyle>
          <a:p>
            <a:pPr>
              <a:defRPr/>
            </a:pPr>
            <a:fld id="{AD3FF2DF-1919-4A4E-B8FB-BDD0DC8B3C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91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DFE6475-4049-4DB0-A6EA-E54552901C7D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0D9ED4-9CA3-4C68-9A68-8A023D1950D8}" type="slidenum">
              <a:rPr lang="en-US" altLang="de-DE" sz="1300"/>
              <a:pPr algn="r" eaLnBrk="1" hangingPunct="1">
                <a:spcBef>
                  <a:spcPct val="0"/>
                </a:spcBef>
              </a:pPr>
              <a:t>25</a:t>
            </a:fld>
            <a:endParaRPr lang="en-US" altLang="de-DE" sz="1300"/>
          </a:p>
        </p:txBody>
      </p:sp>
      <p:sp>
        <p:nvSpPr>
          <p:cNvPr id="6554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8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DFE6475-4049-4DB0-A6EA-E54552901C7D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0D9ED4-9CA3-4C68-9A68-8A023D1950D8}" type="slidenum">
              <a:rPr lang="en-US" altLang="de-DE" sz="1300"/>
              <a:pPr algn="r" eaLnBrk="1" hangingPunct="1">
                <a:spcBef>
                  <a:spcPct val="0"/>
                </a:spcBef>
              </a:pPr>
              <a:t>26</a:t>
            </a:fld>
            <a:endParaRPr lang="en-US" altLang="de-DE" sz="1300"/>
          </a:p>
        </p:txBody>
      </p:sp>
      <p:sp>
        <p:nvSpPr>
          <p:cNvPr id="6554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9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9B261F8-FB05-4E2B-88A4-8DDF6BD7A6B8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3C9343-11A1-44F6-B187-A55E427DECAB}" type="slidenum">
              <a:rPr lang="en-US" altLang="de-DE" sz="1300"/>
              <a:pPr algn="r" eaLnBrk="1" hangingPunct="1">
                <a:spcBef>
                  <a:spcPct val="0"/>
                </a:spcBef>
              </a:pPr>
              <a:t>27</a:t>
            </a:fld>
            <a:endParaRPr lang="en-US" altLang="de-DE" sz="1300"/>
          </a:p>
        </p:txBody>
      </p:sp>
      <p:sp>
        <p:nvSpPr>
          <p:cNvPr id="6656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30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B63C057-9788-4154-A6AC-26653C6CD6A1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675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A9C5ADB-0A8B-431B-A710-9CBE5145B3B7}" type="slidenum">
              <a:rPr lang="en-US" altLang="de-DE" sz="1300"/>
              <a:pPr algn="r" eaLnBrk="1" hangingPunct="1">
                <a:spcBef>
                  <a:spcPct val="0"/>
                </a:spcBef>
              </a:pPr>
              <a:t>28</a:t>
            </a:fld>
            <a:endParaRPr lang="en-US" altLang="de-DE" sz="1300"/>
          </a:p>
        </p:txBody>
      </p:sp>
      <p:sp>
        <p:nvSpPr>
          <p:cNvPr id="6758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9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91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781012F-6408-4463-AF77-79014FF5133B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706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3A6B34B-F9C5-4DC1-9E03-84E97BB3B867}" type="slidenum">
              <a:rPr lang="en-US" altLang="de-DE" sz="1300"/>
              <a:pPr algn="r" eaLnBrk="1" hangingPunct="1">
                <a:spcBef>
                  <a:spcPct val="0"/>
                </a:spcBef>
              </a:pPr>
              <a:t>30</a:t>
            </a:fld>
            <a:endParaRPr lang="en-US" altLang="de-DE" sz="1300"/>
          </a:p>
        </p:txBody>
      </p:sp>
      <p:sp>
        <p:nvSpPr>
          <p:cNvPr id="7066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4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BCAA608-0644-480C-8DD3-1F77246F0791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716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6293F01-5EDC-40D7-B632-210A94F5A643}" type="slidenum">
              <a:rPr lang="en-US" altLang="de-DE" sz="1300"/>
              <a:pPr algn="r" eaLnBrk="1" hangingPunct="1">
                <a:spcBef>
                  <a:spcPct val="0"/>
                </a:spcBef>
              </a:pPr>
              <a:t>31</a:t>
            </a:fld>
            <a:endParaRPr lang="en-US" altLang="de-DE" sz="1300"/>
          </a:p>
        </p:txBody>
      </p:sp>
      <p:sp>
        <p:nvSpPr>
          <p:cNvPr id="7168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5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76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4B17A20-0641-4049-B4BE-C49409CDFF11}" type="datetime1">
              <a:rPr lang="en-US" altLang="de-DE" sz="1300" smtClean="0"/>
              <a:pPr algn="r" eaLnBrk="1" hangingPunct="1">
                <a:spcBef>
                  <a:spcPct val="0"/>
                </a:spcBef>
              </a:pPr>
              <a:t>6/6/2016</a:t>
            </a:fld>
            <a:endParaRPr lang="en-US" altLang="de-DE" sz="1300" smtClean="0"/>
          </a:p>
        </p:txBody>
      </p:sp>
      <p:sp>
        <p:nvSpPr>
          <p:cNvPr id="778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9636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018EE7B-7ED2-4800-886F-D1B26A216838}" type="slidenum">
              <a:rPr lang="en-US" altLang="de-DE" sz="1300"/>
              <a:pPr algn="r" eaLnBrk="1" hangingPunct="1">
                <a:spcBef>
                  <a:spcPct val="0"/>
                </a:spcBef>
              </a:pPr>
              <a:t>32</a:t>
            </a:fld>
            <a:endParaRPr lang="en-US" altLang="de-DE" sz="1300"/>
          </a:p>
        </p:txBody>
      </p:sp>
      <p:sp>
        <p:nvSpPr>
          <p:cNvPr id="77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de-DE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21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46178" y="1938703"/>
            <a:ext cx="4494901" cy="729202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Title, Arial font 18pt non-bold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6178" y="2897680"/>
            <a:ext cx="4495306" cy="69129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date (if desired), Arial font 12pt non-bold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213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61999" y="3038951"/>
            <a:ext cx="6400800" cy="6949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Title – Arial font 24pt bold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197052" y="3499811"/>
            <a:ext cx="4954245" cy="5381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aseline="0">
                <a:solidFill>
                  <a:srgbClr val="00365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subtitle – Arial font 16pt non-bold</a:t>
            </a:r>
          </a:p>
        </p:txBody>
      </p:sp>
    </p:spTree>
    <p:extLst>
      <p:ext uri="{BB962C8B-B14F-4D97-AF65-F5344CB8AC3E}">
        <p14:creationId xmlns:p14="http://schemas.microsoft.com/office/powerpoint/2010/main" val="921569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_On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353" y="948218"/>
            <a:ext cx="8530989" cy="5183641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800"/>
            </a:lvl2pPr>
            <a:lvl3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600"/>
            </a:lvl3pPr>
            <a:lvl4pPr>
              <a:lnSpc>
                <a:spcPct val="100000"/>
              </a:lnSpc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261184" y="1"/>
            <a:ext cx="7475396" cy="94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</a:p>
        </p:txBody>
      </p:sp>
    </p:spTree>
    <p:extLst>
      <p:ext uri="{BB962C8B-B14F-4D97-AF65-F5344CB8AC3E}">
        <p14:creationId xmlns:p14="http://schemas.microsoft.com/office/powerpoint/2010/main" val="1139534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7978775" y="6464300"/>
            <a:ext cx="21717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D1DE7-B1C9-425D-BC8F-7BEEAEA3479F}" type="datetime1">
              <a:rPr lang="en-US"/>
              <a:pPr>
                <a:defRPr/>
              </a:pPr>
              <a:t>6/6/2016</a:t>
            </a:fld>
            <a:endParaRPr lang="en-US"/>
          </a:p>
        </p:txBody>
      </p:sp>
      <p:sp>
        <p:nvSpPr>
          <p:cNvPr id="5" name="Rectangle 205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466013" y="6642100"/>
            <a:ext cx="1282700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P. </a:t>
            </a:r>
            <a:fld id="{031F1CC9-8142-4EC2-BEE2-605169237DE9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00736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31"/>
          <p:cNvSpPr>
            <a:spLocks noGrp="1" noChangeArrowheads="1"/>
          </p:cNvSpPr>
          <p:nvPr>
            <p:ph type="dt" sz="half" idx="10"/>
          </p:nvPr>
        </p:nvSpPr>
        <p:spPr>
          <a:xfrm>
            <a:off x="7969250" y="6464300"/>
            <a:ext cx="21717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B46A1A-DD0D-4797-9094-D3BD0D2263BA}" type="datetime1">
              <a:rPr lang="en-US"/>
              <a:pPr>
                <a:defRPr/>
              </a:pPr>
              <a:t>6/6/2016</a:t>
            </a:fld>
            <a:endParaRPr lang="en-US"/>
          </a:p>
        </p:txBody>
      </p:sp>
      <p:sp>
        <p:nvSpPr>
          <p:cNvPr id="5" name="Rectangle 3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466013" y="6642100"/>
            <a:ext cx="1282700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P. </a:t>
            </a:r>
            <a:fld id="{AD99B697-3D70-425B-ABDA-2F0AA7CB06AD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4016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_Two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4" y="948218"/>
            <a:ext cx="8649046" cy="5318111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2000">
                <a:solidFill>
                  <a:srgbClr val="003658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800">
                <a:solidFill>
                  <a:srgbClr val="003658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buClr>
                <a:srgbClr val="004570"/>
              </a:buClr>
              <a:defRPr sz="1600">
                <a:solidFill>
                  <a:srgbClr val="003658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400">
                <a:solidFill>
                  <a:srgbClr val="003658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200">
                <a:solidFill>
                  <a:srgbClr val="00365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8716" y="-91108"/>
            <a:ext cx="75909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75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41" y="-108483"/>
            <a:ext cx="9280424" cy="6966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03" y="-124811"/>
            <a:ext cx="9347450" cy="70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28" userDrawn="1">
          <p15:clr>
            <a:srgbClr val="F26B43"/>
          </p15:clr>
        </p15:guide>
        <p15:guide id="2" pos="54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47" y="-65315"/>
            <a:ext cx="9244662" cy="693964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631" y="1"/>
            <a:ext cx="7475396" cy="94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0864" y="948218"/>
            <a:ext cx="85399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8697483" y="6576844"/>
            <a:ext cx="5687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dirty="0" smtClean="0">
                <a:solidFill>
                  <a:schemeClr val="bg1"/>
                </a:solidFill>
              </a:rPr>
              <a:t>P. </a:t>
            </a:r>
            <a:fld id="{1DD1D58E-746A-486F-B99F-3BA4FC27B3D8}" type="slidenum">
              <a:rPr lang="en-US" sz="600" b="0" smtClean="0">
                <a:solidFill>
                  <a:schemeClr val="bg1"/>
                </a:solidFill>
              </a:rPr>
              <a:pPr/>
              <a:t>‹Nr.›</a:t>
            </a:fld>
            <a:endParaRPr lang="en-US" sz="600" b="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445468" y="6576844"/>
            <a:ext cx="22781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Coherent Confidential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.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Do Not Copy,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 Reproduce or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Distribute</a:t>
            </a:r>
            <a:endParaRPr lang="en-US" sz="600" b="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5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7" r:id="rId2"/>
    <p:sldLayoutId id="2147483718" r:id="rId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0">
          <a:solidFill>
            <a:srgbClr val="003658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9pPr>
    </p:titleStyle>
    <p:bodyStyle>
      <a:lvl1pPr marL="1730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2000">
          <a:solidFill>
            <a:srgbClr val="003658"/>
          </a:solidFill>
          <a:latin typeface="+mn-lt"/>
          <a:ea typeface="+mn-ea"/>
          <a:cs typeface="+mn-cs"/>
        </a:defRPr>
      </a:lvl1pPr>
      <a:lvl2pPr marL="6302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3658"/>
        </a:buClr>
        <a:buChar char="•"/>
        <a:defRPr>
          <a:solidFill>
            <a:srgbClr val="003658"/>
          </a:solidFill>
          <a:latin typeface="+mn-lt"/>
        </a:defRPr>
      </a:lvl2pPr>
      <a:lvl3pPr marL="10874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Char char="•"/>
        <a:defRPr sz="1600">
          <a:solidFill>
            <a:srgbClr val="003658"/>
          </a:solidFill>
          <a:latin typeface="+mn-lt"/>
        </a:defRPr>
      </a:lvl3pPr>
      <a:lvl4pPr marL="1544638" indent="-173038" algn="l" rtl="0" fontAlgn="base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1400">
          <a:solidFill>
            <a:srgbClr val="003658"/>
          </a:solidFill>
          <a:latin typeface="+mn-lt"/>
        </a:defRPr>
      </a:lvl4pPr>
      <a:lvl5pPr marL="1947863" indent="-119063" algn="l" rtl="0" fontAlgn="base">
        <a:lnSpc>
          <a:spcPct val="100000"/>
        </a:lnSpc>
        <a:spcBef>
          <a:spcPts val="600"/>
        </a:spcBef>
        <a:spcAft>
          <a:spcPts val="600"/>
        </a:spcAft>
        <a:buChar char="•"/>
        <a:defRPr sz="1200">
          <a:solidFill>
            <a:srgbClr val="003658"/>
          </a:solidFill>
          <a:latin typeface="+mn-lt"/>
        </a:defRPr>
      </a:lvl5pPr>
      <a:lvl6pPr marL="24050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6pPr>
      <a:lvl7pPr marL="28622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7pPr>
      <a:lvl8pPr marL="33194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8pPr>
      <a:lvl9pPr marL="37766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2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48" y="-65314"/>
            <a:ext cx="9244664" cy="6939644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5297" y="952499"/>
            <a:ext cx="8643550" cy="531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057" y="-74778"/>
            <a:ext cx="744076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two-line Headline</a:t>
            </a:r>
            <a:br>
              <a:rPr lang="en-US" dirty="0" smtClean="0"/>
            </a:br>
            <a:r>
              <a:rPr lang="en-US" dirty="0" smtClean="0"/>
              <a:t>Arial font 28pt bold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697483" y="6576844"/>
            <a:ext cx="5687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dirty="0" smtClean="0">
                <a:solidFill>
                  <a:schemeClr val="bg1"/>
                </a:solidFill>
              </a:rPr>
              <a:t>P. </a:t>
            </a:r>
            <a:fld id="{1DD1D58E-746A-486F-B99F-3BA4FC27B3D8}" type="slidenum">
              <a:rPr lang="en-US" sz="600" b="0" smtClean="0">
                <a:solidFill>
                  <a:schemeClr val="bg1"/>
                </a:solidFill>
              </a:rPr>
              <a:pPr/>
              <a:t>‹Nr.›</a:t>
            </a:fld>
            <a:endParaRPr lang="en-US" sz="600" b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45468" y="6576844"/>
            <a:ext cx="22781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Coherent Confidential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.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Do Not Copy,</a:t>
            </a:r>
            <a:r>
              <a:rPr lang="en-US" sz="600" b="0" i="1" baseline="0" dirty="0" smtClean="0">
                <a:ln w="3175">
                  <a:noFill/>
                </a:ln>
                <a:solidFill>
                  <a:schemeClr val="bg1"/>
                </a:solidFill>
              </a:rPr>
              <a:t> Reproduce or </a:t>
            </a:r>
            <a:r>
              <a:rPr lang="en-US" sz="600" b="0" i="1" dirty="0" smtClean="0">
                <a:ln w="3175">
                  <a:noFill/>
                </a:ln>
                <a:solidFill>
                  <a:schemeClr val="bg1"/>
                </a:solidFill>
              </a:rPr>
              <a:t>Distribute</a:t>
            </a:r>
            <a:endParaRPr lang="en-US" sz="600" b="0" i="1" dirty="0">
              <a:ln w="3175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9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 baseline="0">
          <a:solidFill>
            <a:srgbClr val="00365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A92"/>
          </a:solidFill>
          <a:latin typeface="Arial" charset="0"/>
        </a:defRPr>
      </a:lvl9pPr>
    </p:titleStyle>
    <p:bodyStyle>
      <a:lvl1pPr marL="1730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2000">
          <a:solidFill>
            <a:srgbClr val="003658"/>
          </a:solidFill>
          <a:latin typeface="+mn-lt"/>
          <a:ea typeface="+mn-ea"/>
          <a:cs typeface="+mn-cs"/>
        </a:defRPr>
      </a:lvl1pPr>
      <a:lvl2pPr marL="6302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3658"/>
        </a:buClr>
        <a:buChar char="•"/>
        <a:defRPr sz="1800">
          <a:solidFill>
            <a:srgbClr val="003658"/>
          </a:solidFill>
          <a:latin typeface="+mn-lt"/>
        </a:defRPr>
      </a:lvl2pPr>
      <a:lvl3pPr marL="10874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Char char="•"/>
        <a:defRPr sz="1600">
          <a:solidFill>
            <a:srgbClr val="003658"/>
          </a:solidFill>
          <a:latin typeface="+mn-lt"/>
        </a:defRPr>
      </a:lvl3pPr>
      <a:lvl4pPr marL="1544638" indent="-173038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lr>
          <a:srgbClr val="0076BF"/>
        </a:buClr>
        <a:buChar char="•"/>
        <a:defRPr sz="1400">
          <a:solidFill>
            <a:srgbClr val="003658"/>
          </a:solidFill>
          <a:latin typeface="+mn-lt"/>
        </a:defRPr>
      </a:lvl4pPr>
      <a:lvl5pPr marL="1947863" indent="-119063" algn="l" rtl="0" eaLnBrk="0" fontAlgn="base" hangingPunct="0">
        <a:lnSpc>
          <a:spcPct val="100000"/>
        </a:lnSpc>
        <a:spcBef>
          <a:spcPts val="600"/>
        </a:spcBef>
        <a:spcAft>
          <a:spcPts val="600"/>
        </a:spcAft>
        <a:buChar char="•"/>
        <a:defRPr sz="1200">
          <a:solidFill>
            <a:srgbClr val="003658"/>
          </a:solidFill>
          <a:latin typeface="+mn-lt"/>
        </a:defRPr>
      </a:lvl5pPr>
      <a:lvl6pPr marL="24050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6pPr>
      <a:lvl7pPr marL="28622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7pPr>
      <a:lvl8pPr marL="33194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8pPr>
      <a:lvl9pPr marL="3776663" indent="-119063" algn="l" rtl="0" fontAlgn="base">
        <a:lnSpc>
          <a:spcPts val="2000"/>
        </a:lnSpc>
        <a:spcBef>
          <a:spcPct val="20000"/>
        </a:spcBef>
        <a:spcAft>
          <a:spcPct val="0"/>
        </a:spcAft>
        <a:buChar char="•"/>
        <a:defRPr sz="1200">
          <a:solidFill>
            <a:srgbClr val="00365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MSPdJYwwXo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77640" y="1938703"/>
            <a:ext cx="4763439" cy="729202"/>
          </a:xfrm>
        </p:spPr>
        <p:txBody>
          <a:bodyPr/>
          <a:lstStyle/>
          <a:p>
            <a:r>
              <a:rPr lang="en-US" sz="2800" dirty="0" smtClean="0"/>
              <a:t>Chameleon Service Training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Dieburg, 06.-10.06.2016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246178" y="3818745"/>
            <a:ext cx="4494901" cy="72920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rgbClr val="00365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Laser System Overview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9111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5"/>
            <a:ext cx="8530989" cy="3002344"/>
          </a:xfrm>
        </p:spPr>
        <p:txBody>
          <a:bodyPr/>
          <a:lstStyle/>
          <a:p>
            <a:pPr eaLnBrk="1" hangingPunct="1"/>
            <a:r>
              <a:rPr lang="en-US" altLang="de-DE" dirty="0"/>
              <a:t>Dieburg: Sales &amp; Service</a:t>
            </a:r>
          </a:p>
          <a:p>
            <a:pPr eaLnBrk="1" hangingPunct="1"/>
            <a:r>
              <a:rPr lang="en-US" altLang="de-DE" dirty="0" err="1"/>
              <a:t>Göttingen</a:t>
            </a:r>
            <a:r>
              <a:rPr lang="en-US" altLang="de-DE" dirty="0"/>
              <a:t> (Excimer Laser)</a:t>
            </a:r>
          </a:p>
          <a:p>
            <a:pPr eaLnBrk="1" hangingPunct="1"/>
            <a:r>
              <a:rPr lang="en-US" altLang="de-DE" dirty="0" err="1"/>
              <a:t>Lübeck</a:t>
            </a:r>
            <a:r>
              <a:rPr lang="en-US" altLang="de-DE" dirty="0"/>
              <a:t> (</a:t>
            </a:r>
            <a:r>
              <a:rPr lang="en-US" altLang="de-DE" dirty="0" err="1"/>
              <a:t>Diodelaser</a:t>
            </a:r>
            <a:r>
              <a:rPr lang="en-US" altLang="de-DE" dirty="0"/>
              <a:t>)</a:t>
            </a:r>
          </a:p>
          <a:p>
            <a:pPr eaLnBrk="1" hangingPunct="1"/>
            <a:r>
              <a:rPr lang="de-DE" altLang="de-DE" dirty="0"/>
              <a:t>Kaiserlautern (UV Laser, </a:t>
            </a:r>
            <a:r>
              <a:rPr lang="de-DE" altLang="de-DE" dirty="0" err="1"/>
              <a:t>pulsed</a:t>
            </a:r>
            <a:r>
              <a:rPr lang="de-DE" altLang="de-DE" dirty="0"/>
              <a:t>)</a:t>
            </a:r>
          </a:p>
          <a:p>
            <a:pPr eaLnBrk="1" hangingPunct="1"/>
            <a:endParaRPr lang="de-DE" altLang="de-DE" dirty="0"/>
          </a:p>
          <a:p>
            <a:pPr eaLnBrk="1" hangingPunct="1"/>
            <a:r>
              <a:rPr lang="de-DE" altLang="de-DE" dirty="0"/>
              <a:t>APE Berlin (Independent)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German Subsidiaries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9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4"/>
            <a:ext cx="8530989" cy="4126221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Chameleon Product Family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MBR/MBD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Rapid NX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Azure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err="1" smtClean="0"/>
              <a:t>Mephisto</a:t>
            </a:r>
            <a:r>
              <a:rPr lang="en-US" dirty="0" smtClean="0"/>
              <a:t> / Prometheus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Glasgow Factory</a:t>
            </a:r>
            <a:endParaRPr lang="en-US" dirty="0"/>
          </a:p>
        </p:txBody>
      </p:sp>
      <p:pic>
        <p:nvPicPr>
          <p:cNvPr id="4" name="Picture 4" descr="CohScot_in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17" y="1935018"/>
            <a:ext cx="5127625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16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Laser System Overview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8825"/>
            <a:ext cx="9144000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586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4"/>
            <a:ext cx="8530989" cy="4717349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de-DE" dirty="0" smtClean="0"/>
              <a:t>Multiphoton </a:t>
            </a:r>
            <a:r>
              <a:rPr lang="de-DE" dirty="0" err="1"/>
              <a:t>Excitation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 err="1" smtClean="0"/>
              <a:t>Microscopy</a:t>
            </a:r>
            <a:r>
              <a:rPr lang="de-DE" dirty="0" smtClean="0"/>
              <a:t> </a:t>
            </a:r>
            <a:endParaRPr lang="de-DE" dirty="0"/>
          </a:p>
          <a:p>
            <a:r>
              <a:rPr lang="de-DE" dirty="0" smtClean="0"/>
              <a:t>Second </a:t>
            </a:r>
            <a:r>
              <a:rPr lang="de-DE" dirty="0" err="1"/>
              <a:t>Harmonic</a:t>
            </a:r>
            <a:r>
              <a:rPr lang="de-DE" dirty="0"/>
              <a:t> Generation </a:t>
            </a:r>
            <a:r>
              <a:rPr lang="de-DE" dirty="0" smtClean="0"/>
              <a:t>Imaging </a:t>
            </a:r>
            <a:endParaRPr lang="de-DE" dirty="0"/>
          </a:p>
          <a:p>
            <a:r>
              <a:rPr lang="de-DE" dirty="0" smtClean="0"/>
              <a:t>Third </a:t>
            </a:r>
            <a:r>
              <a:rPr lang="de-DE" dirty="0" err="1"/>
              <a:t>Harmonic</a:t>
            </a:r>
            <a:r>
              <a:rPr lang="de-DE" dirty="0"/>
              <a:t> Generation </a:t>
            </a:r>
            <a:r>
              <a:rPr lang="de-DE" dirty="0" smtClean="0"/>
              <a:t>Imaging 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• CARS/SRS </a:t>
            </a:r>
            <a:r>
              <a:rPr lang="de-DE" dirty="0" err="1"/>
              <a:t>Microscopy</a:t>
            </a:r>
            <a:r>
              <a:rPr lang="de-DE" dirty="0"/>
              <a:t> </a:t>
            </a:r>
          </a:p>
          <a:p>
            <a:r>
              <a:rPr lang="de-DE" dirty="0" err="1" smtClean="0"/>
              <a:t>Optogenetics</a:t>
            </a:r>
            <a:r>
              <a:rPr lang="de-DE" dirty="0" smtClean="0"/>
              <a:t> </a:t>
            </a:r>
            <a:endParaRPr lang="de-DE" dirty="0"/>
          </a:p>
          <a:p>
            <a:r>
              <a:rPr lang="de-DE" dirty="0" smtClean="0"/>
              <a:t>Ultrafast </a:t>
            </a:r>
            <a:r>
              <a:rPr lang="de-DE" dirty="0" err="1"/>
              <a:t>Spectroscopy</a:t>
            </a:r>
            <a:r>
              <a:rPr lang="de-DE" dirty="0"/>
              <a:t> </a:t>
            </a:r>
          </a:p>
          <a:p>
            <a:r>
              <a:rPr lang="de-DE" dirty="0" smtClean="0"/>
              <a:t>Non-linear </a:t>
            </a:r>
            <a:r>
              <a:rPr lang="de-DE" dirty="0" err="1"/>
              <a:t>Optics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smtClean="0"/>
              <a:t>OPO </a:t>
            </a:r>
            <a:r>
              <a:rPr lang="de-DE" dirty="0" err="1" smtClean="0"/>
              <a:t>pumping</a:t>
            </a: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Laser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8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862" y="2496252"/>
            <a:ext cx="4000847" cy="1849846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Laser Head 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Power Supply Unit (PSU)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Chiller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MRU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Laser System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72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Laser System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4400" y="3703638"/>
            <a:ext cx="695325" cy="1524000"/>
          </a:xfrm>
          <a:prstGeom prst="rect">
            <a:avLst/>
          </a:prstGeom>
          <a:solidFill>
            <a:srgbClr val="FFFF00">
              <a:alpha val="50195"/>
            </a:srgbClr>
          </a:solidFill>
          <a:ln w="317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09725" y="4313238"/>
            <a:ext cx="1819275" cy="914400"/>
          </a:xfrm>
          <a:prstGeom prst="rect">
            <a:avLst/>
          </a:prstGeom>
          <a:solidFill>
            <a:srgbClr val="FFFF00">
              <a:alpha val="50195"/>
            </a:srgbClr>
          </a:solidFill>
          <a:ln w="317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7620000" y="4757738"/>
            <a:ext cx="0" cy="35718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de-DE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2000" y="3567113"/>
            <a:ext cx="2819400" cy="175260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kumimoji="1" lang="en-GB" altLang="de-DE" sz="20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495800" y="3322638"/>
            <a:ext cx="2438400" cy="1524000"/>
          </a:xfrm>
          <a:prstGeom prst="cube">
            <a:avLst>
              <a:gd name="adj" fmla="val 41458"/>
            </a:avLst>
          </a:prstGeom>
          <a:solidFill>
            <a:srgbClr val="FFFF00"/>
          </a:solidFill>
          <a:ln w="317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de-DE" sz="2000">
                <a:solidFill>
                  <a:srgbClr val="000000"/>
                </a:solidFill>
                <a:ea typeface="ＭＳ Ｐゴシック" panose="020B0600070205080204" pitchFamily="34" charset="-128"/>
              </a:rPr>
              <a:t>Power Supply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95800" y="2605088"/>
            <a:ext cx="2438400" cy="1066800"/>
          </a:xfrm>
          <a:prstGeom prst="cube">
            <a:avLst>
              <a:gd name="adj" fmla="val 56426"/>
            </a:avLst>
          </a:prstGeom>
          <a:solidFill>
            <a:srgbClr val="FFFF00"/>
          </a:solidFill>
          <a:ln w="317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137160" rIns="92075" bIns="46038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de-DE" sz="2000">
                <a:solidFill>
                  <a:srgbClr val="000000"/>
                </a:solidFill>
                <a:ea typeface="ＭＳ Ｐゴシック" panose="020B0600070205080204" pitchFamily="34" charset="-128"/>
              </a:rPr>
              <a:t>MRU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7086600" y="3246438"/>
            <a:ext cx="1219200" cy="1600200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317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de-DE" sz="2000">
                <a:solidFill>
                  <a:srgbClr val="000000"/>
                </a:solidFill>
                <a:ea typeface="ＭＳ Ｐゴシック" panose="020B0600070205080204" pitchFamily="34" charset="-128"/>
              </a:rPr>
              <a:t>Chiller</a:t>
            </a: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>
            <a:off x="3581400" y="4748213"/>
            <a:ext cx="914400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de-DE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3581400" y="5091113"/>
            <a:ext cx="4038600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de-DE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914400" y="3703638"/>
            <a:ext cx="0" cy="1524000"/>
          </a:xfrm>
          <a:prstGeom prst="line">
            <a:avLst/>
          </a:prstGeom>
          <a:noFill/>
          <a:ln w="317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de-DE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914400" y="5227638"/>
            <a:ext cx="2514600" cy="0"/>
          </a:xfrm>
          <a:prstGeom prst="line">
            <a:avLst/>
          </a:prstGeom>
          <a:noFill/>
          <a:ln w="317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de-DE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914400" y="3703638"/>
            <a:ext cx="695325" cy="0"/>
          </a:xfrm>
          <a:prstGeom prst="line">
            <a:avLst/>
          </a:prstGeom>
          <a:noFill/>
          <a:ln w="317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de-DE"/>
          </a:p>
        </p:txBody>
      </p:sp>
      <p:cxnSp>
        <p:nvCxnSpPr>
          <p:cNvPr id="18" name="AutoShape 14"/>
          <p:cNvCxnSpPr>
            <a:cxnSpLocks noChangeShapeType="1"/>
          </p:cNvCxnSpPr>
          <p:nvPr/>
        </p:nvCxnSpPr>
        <p:spPr bwMode="auto">
          <a:xfrm flipV="1">
            <a:off x="3597275" y="3382963"/>
            <a:ext cx="882650" cy="806450"/>
          </a:xfrm>
          <a:prstGeom prst="bentConnector3">
            <a:avLst>
              <a:gd name="adj1" fmla="val 50898"/>
            </a:avLst>
          </a:prstGeom>
          <a:noFill/>
          <a:ln w="444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3429000" y="4310063"/>
            <a:ext cx="0" cy="914400"/>
          </a:xfrm>
          <a:prstGeom prst="line">
            <a:avLst/>
          </a:prstGeom>
          <a:noFill/>
          <a:ln w="317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de-DE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1609725" y="4310063"/>
            <a:ext cx="1819275" cy="0"/>
          </a:xfrm>
          <a:prstGeom prst="line">
            <a:avLst/>
          </a:prstGeom>
          <a:noFill/>
          <a:ln w="317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de-DE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1752600" y="3700463"/>
            <a:ext cx="1676400" cy="533400"/>
          </a:xfrm>
          <a:prstGeom prst="rect">
            <a:avLst/>
          </a:prstGeom>
          <a:solidFill>
            <a:srgbClr val="00FF00">
              <a:alpha val="50195"/>
            </a:srgbClr>
          </a:solidFill>
          <a:ln w="31750">
            <a:solidFill>
              <a:srgbClr val="00FF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1614488" y="3700463"/>
            <a:ext cx="0" cy="609600"/>
          </a:xfrm>
          <a:prstGeom prst="line">
            <a:avLst/>
          </a:prstGeom>
          <a:noFill/>
          <a:ln w="317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endParaRPr lang="de-DE"/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1752600" y="3733800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de-DE" sz="2000">
                <a:solidFill>
                  <a:srgbClr val="000000"/>
                </a:solidFill>
                <a:ea typeface="ＭＳ Ｐゴシック" panose="020B0600070205080204" pitchFamily="34" charset="-128"/>
              </a:rPr>
              <a:t>Verdi Pump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914400" y="4310063"/>
            <a:ext cx="2514600" cy="91440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>
                <a:solidFill>
                  <a:srgbClr val="FF0000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kumimoji="1" lang="en-US" altLang="de-DE" sz="2000">
                <a:solidFill>
                  <a:srgbClr val="000000"/>
                </a:solidFill>
                <a:ea typeface="ＭＳ Ｐゴシック" panose="020B0600070205080204" pitchFamily="34" charset="-128"/>
              </a:rPr>
              <a:t>Ultrafast Cavity</a:t>
            </a: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914400" y="3700463"/>
            <a:ext cx="695325" cy="609600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900">
              <a:solidFill>
                <a:schemeClr val="bg1"/>
              </a:solidFill>
            </a:endParaRPr>
          </a:p>
        </p:txBody>
      </p:sp>
      <p:grpSp>
        <p:nvGrpSpPr>
          <p:cNvPr id="26" name="Group 22"/>
          <p:cNvGrpSpPr>
            <a:grpSpLocks/>
          </p:cNvGrpSpPr>
          <p:nvPr/>
        </p:nvGrpSpPr>
        <p:grpSpPr bwMode="auto">
          <a:xfrm>
            <a:off x="695325" y="5143500"/>
            <a:ext cx="4191000" cy="1266825"/>
            <a:chOff x="438" y="3240"/>
            <a:chExt cx="2640" cy="798"/>
          </a:xfrm>
        </p:grpSpPr>
        <p:sp>
          <p:nvSpPr>
            <p:cNvPr id="27" name="Line 23"/>
            <p:cNvSpPr>
              <a:spLocks noChangeShapeType="1"/>
            </p:cNvSpPr>
            <p:nvPr/>
          </p:nvSpPr>
          <p:spPr bwMode="auto">
            <a:xfrm flipH="1" flipV="1">
              <a:off x="1296" y="3240"/>
              <a:ext cx="259" cy="36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28" name="Text Box 24"/>
            <p:cNvSpPr txBox="1">
              <a:spLocks noChangeArrowheads="1"/>
            </p:cNvSpPr>
            <p:nvPr/>
          </p:nvSpPr>
          <p:spPr bwMode="auto">
            <a:xfrm>
              <a:off x="438" y="3576"/>
              <a:ext cx="2640" cy="46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kumimoji="1" lang="en-US" altLang="de-DE" sz="2000">
                  <a:ea typeface="ＭＳ Ｐゴシック" panose="020B0600070205080204" pitchFamily="34" charset="-128"/>
                </a:rPr>
                <a:t>Sealed KLM Ti:S cavity &amp; Verdi</a:t>
              </a:r>
              <a:r>
                <a:rPr kumimoji="1" lang="en-US" altLang="de-DE" sz="2000">
                  <a:ea typeface="ＭＳ Ｐゴシック" panose="020B0600070205080204" pitchFamily="34" charset="-128"/>
                  <a:cs typeface="Arial" panose="020B0604020202020204" pitchFamily="34" charset="0"/>
                </a:rPr>
                <a:t>™; </a:t>
              </a:r>
              <a:r>
                <a:rPr kumimoji="1" lang="en-US" altLang="de-DE" sz="2000">
                  <a:ea typeface="ＭＳ Ｐゴシック" panose="020B0600070205080204" pitchFamily="34" charset="-128"/>
                </a:rPr>
                <a:t>onboard spectrometer</a:t>
              </a:r>
            </a:p>
          </p:txBody>
        </p: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4527550" y="1316038"/>
            <a:ext cx="4244975" cy="1755775"/>
            <a:chOff x="2852" y="829"/>
            <a:chExt cx="2674" cy="1106"/>
          </a:xfrm>
        </p:grpSpPr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H="1">
              <a:off x="3213" y="1251"/>
              <a:ext cx="333" cy="68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2852" y="829"/>
              <a:ext cx="2674" cy="6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kumimoji="1" lang="en-US" altLang="de-DE" sz="1800">
                  <a:ea typeface="ＭＳ Ｐゴシック" panose="020B0600070205080204" pitchFamily="34" charset="-128"/>
                </a:rPr>
                <a:t>Closed-loop mini re-circulator</a:t>
              </a:r>
              <a:br>
                <a:rPr kumimoji="1" lang="en-US" altLang="de-DE" sz="1800">
                  <a:ea typeface="ＭＳ Ｐゴシック" panose="020B0600070205080204" pitchFamily="34" charset="-128"/>
                </a:rPr>
              </a:br>
              <a:r>
                <a:rPr kumimoji="1" lang="en-US" altLang="de-DE" sz="1800">
                  <a:ea typeface="ＭＳ Ｐゴシック" panose="020B0600070205080204" pitchFamily="34" charset="-128"/>
                </a:rPr>
                <a:t>dries &amp; filters air for tuning &gt;920 nm</a:t>
              </a:r>
              <a:r>
                <a:rPr kumimoji="1" lang="en-US" altLang="de-DE" sz="1800">
                  <a:solidFill>
                    <a:schemeClr val="bg1"/>
                  </a:solidFill>
                  <a:ea typeface="ＭＳ Ｐゴシック" panose="020B0600070205080204" pitchFamily="34" charset="-128"/>
                </a:rPr>
                <a:t/>
              </a:r>
              <a:br>
                <a:rPr kumimoji="1" lang="en-US" altLang="de-DE" sz="1800">
                  <a:solidFill>
                    <a:schemeClr val="bg1"/>
                  </a:solidFill>
                  <a:ea typeface="ＭＳ Ｐゴシック" panose="020B0600070205080204" pitchFamily="34" charset="-128"/>
                </a:rPr>
              </a:br>
              <a:r>
                <a:rPr kumimoji="1" lang="en-US" altLang="de-DE" sz="2000">
                  <a:solidFill>
                    <a:schemeClr val="bg1"/>
                  </a:solidFill>
                  <a:ea typeface="ＭＳ Ｐゴシック" panose="020B0600070205080204" pitchFamily="34" charset="-128"/>
                </a:rPr>
                <a:t>w/oxternal purge</a:t>
              </a:r>
            </a:p>
          </p:txBody>
        </p:sp>
      </p:grpSp>
      <p:grpSp>
        <p:nvGrpSpPr>
          <p:cNvPr id="32" name="Group 28"/>
          <p:cNvGrpSpPr>
            <a:grpSpLocks/>
          </p:cNvGrpSpPr>
          <p:nvPr/>
        </p:nvGrpSpPr>
        <p:grpSpPr bwMode="auto">
          <a:xfrm>
            <a:off x="5491163" y="4652963"/>
            <a:ext cx="2947987" cy="1347787"/>
            <a:chOff x="3459" y="2931"/>
            <a:chExt cx="1857" cy="849"/>
          </a:xfrm>
        </p:grpSpPr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H="1" flipV="1">
              <a:off x="3525" y="2931"/>
              <a:ext cx="682" cy="5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34" name="Text Box 30"/>
            <p:cNvSpPr txBox="1">
              <a:spLocks noChangeArrowheads="1"/>
            </p:cNvSpPr>
            <p:nvPr/>
          </p:nvSpPr>
          <p:spPr bwMode="auto">
            <a:xfrm>
              <a:off x="3459" y="3411"/>
              <a:ext cx="1857" cy="369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kumimoji="1" lang="en-US" altLang="de-DE" sz="1600">
                  <a:ea typeface="ＭＳ Ｐゴシック" panose="020B0600070205080204" pitchFamily="34" charset="-128"/>
                </a:rPr>
                <a:t>Rack mount;</a:t>
              </a:r>
              <a:br>
                <a:rPr kumimoji="1" lang="en-US" altLang="de-DE" sz="1600">
                  <a:ea typeface="ＭＳ Ｐゴシック" panose="020B0600070205080204" pitchFamily="34" charset="-128"/>
                </a:rPr>
              </a:br>
              <a:r>
                <a:rPr kumimoji="1" lang="en-US" altLang="de-DE" sz="1600">
                  <a:ea typeface="ＭＳ Ｐゴシック" panose="020B0600070205080204" pitchFamily="34" charset="-128"/>
                </a:rPr>
                <a:t>menu- or RS232-driven</a:t>
              </a:r>
            </a:p>
          </p:txBody>
        </p:sp>
      </p:grpSp>
      <p:grpSp>
        <p:nvGrpSpPr>
          <p:cNvPr id="35" name="Group 31"/>
          <p:cNvGrpSpPr>
            <a:grpSpLocks/>
          </p:cNvGrpSpPr>
          <p:nvPr/>
        </p:nvGrpSpPr>
        <p:grpSpPr bwMode="auto">
          <a:xfrm>
            <a:off x="696913" y="2070100"/>
            <a:ext cx="3387725" cy="1663700"/>
            <a:chOff x="439" y="1304"/>
            <a:chExt cx="2134" cy="1048"/>
          </a:xfrm>
        </p:grpSpPr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1248" y="1608"/>
              <a:ext cx="339" cy="74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de-DE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439" y="1304"/>
              <a:ext cx="2134" cy="2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Char char="o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rgbClr val="003399"/>
                </a:buClr>
                <a:buFont typeface="Wingdings" panose="05000000000000000000" pitchFamily="2" charset="2"/>
                <a:buChar char="§"/>
                <a:defRPr sz="16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None/>
              </a:pPr>
              <a:r>
                <a:rPr kumimoji="1" lang="en-US" altLang="de-DE" sz="2000">
                  <a:ea typeface="ＭＳ Ｐゴシック" panose="020B0600070205080204" pitchFamily="34" charset="-128"/>
                </a:rPr>
                <a:t>Verdi 18W Pump Laser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900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Power Supply Unit (PSU)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4" y="856584"/>
            <a:ext cx="7941823" cy="542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402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Power Supply Unit (PSU) contains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4" y="856584"/>
            <a:ext cx="7941823" cy="54288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59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122460" y="1051892"/>
            <a:ext cx="78201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Power </a:t>
            </a: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Supply, 1000W, 85-265VAC, 48V, </a:t>
            </a: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21A</a:t>
            </a: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Power </a:t>
            </a:r>
            <a:r>
              <a:rPr lang="en-GB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Distribution PCBA</a:t>
            </a:r>
            <a:endParaRPr lang="de-DE" sz="2800" b="1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GB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Signal Interconnect PCBA</a:t>
            </a:r>
            <a:endParaRPr lang="de-DE" sz="2800" b="1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GB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CPU Board</a:t>
            </a:r>
            <a:endParaRPr lang="de-DE" sz="2800" b="1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GB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Mother Board</a:t>
            </a:r>
            <a:endParaRPr lang="de-DE" sz="2800" b="1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GB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VAN 2 Board</a:t>
            </a:r>
            <a:endParaRPr lang="de-DE" sz="2800" b="1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GB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Chameleon Interface Board</a:t>
            </a:r>
            <a:endParaRPr lang="de-DE" sz="2800" b="1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GB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Front Panel</a:t>
            </a:r>
            <a:endParaRPr lang="de-DE" sz="2800" b="1" dirty="0">
              <a:solidFill>
                <a:srgbClr val="FFFF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r>
              <a:rPr lang="en-GB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Two FAPIs</a:t>
            </a:r>
            <a:endParaRPr lang="de-DE" sz="2800" b="1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6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/>
              <a:t>Fiber Array Package Integrated (FAPI)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31900"/>
            <a:ext cx="175260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88" y="1231900"/>
            <a:ext cx="281305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feil nach rechts 7"/>
          <p:cNvSpPr>
            <a:spLocks noChangeArrowheads="1"/>
          </p:cNvSpPr>
          <p:nvPr/>
        </p:nvSpPr>
        <p:spPr bwMode="auto">
          <a:xfrm rot="2288931">
            <a:off x="2254250" y="4179888"/>
            <a:ext cx="979488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1800" b="0"/>
          </a:p>
        </p:txBody>
      </p:sp>
      <p:sp>
        <p:nvSpPr>
          <p:cNvPr id="10" name="Pfeil nach links und rechts 8"/>
          <p:cNvSpPr>
            <a:spLocks noChangeArrowheads="1"/>
          </p:cNvSpPr>
          <p:nvPr/>
        </p:nvSpPr>
        <p:spPr bwMode="auto">
          <a:xfrm>
            <a:off x="3355975" y="2322513"/>
            <a:ext cx="1216025" cy="484187"/>
          </a:xfrm>
          <a:prstGeom prst="leftRightArrow">
            <a:avLst>
              <a:gd name="adj1" fmla="val 50000"/>
              <a:gd name="adj2" fmla="val 5004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de-DE" altLang="de-DE" sz="1800" b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3752850"/>
            <a:ext cx="2630487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32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4"/>
            <a:ext cx="8530989" cy="3907867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For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cooling</a:t>
            </a:r>
            <a:r>
              <a:rPr lang="de-DE" altLang="de-DE" dirty="0" smtClean="0"/>
              <a:t> down </a:t>
            </a:r>
            <a:r>
              <a:rPr lang="de-DE" altLang="de-DE" dirty="0" err="1" smtClean="0"/>
              <a:t>Ti:Sa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crystal</a:t>
            </a:r>
            <a:r>
              <a:rPr lang="de-DE" altLang="de-DE" dirty="0" smtClean="0"/>
              <a:t> </a:t>
            </a:r>
            <a:r>
              <a:rPr lang="de-DE" altLang="de-DE" dirty="0"/>
              <a:t>&amp; </a:t>
            </a:r>
            <a:r>
              <a:rPr lang="de-DE" altLang="de-DE" dirty="0" smtClean="0"/>
              <a:t>Verdi </a:t>
            </a:r>
            <a:r>
              <a:rPr lang="de-DE" altLang="de-DE" dirty="0" err="1" smtClean="0"/>
              <a:t>baseplate</a:t>
            </a:r>
            <a:endParaRPr lang="de-DE" altLang="de-DE" dirty="0"/>
          </a:p>
          <a:p>
            <a:pPr eaLnBrk="1" hangingPunct="1"/>
            <a:r>
              <a:rPr lang="de-DE" altLang="de-DE" dirty="0" err="1" smtClean="0"/>
              <a:t>new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cooling</a:t>
            </a:r>
            <a:r>
              <a:rPr lang="de-DE" altLang="de-DE" dirty="0" smtClean="0"/>
              <a:t> fluid: </a:t>
            </a:r>
            <a:r>
              <a:rPr lang="de-DE" altLang="de-DE" dirty="0" err="1"/>
              <a:t>CoolFlow</a:t>
            </a:r>
            <a:r>
              <a:rPr lang="de-DE" altLang="de-DE" dirty="0"/>
              <a:t> </a:t>
            </a:r>
            <a:r>
              <a:rPr lang="de-DE" altLang="de-DE" dirty="0" smtClean="0"/>
              <a:t>IGE (</a:t>
            </a:r>
            <a:r>
              <a:rPr lang="de-DE" altLang="de-DE" dirty="0" err="1" smtClean="0"/>
              <a:t>based</a:t>
            </a:r>
            <a:r>
              <a:rPr lang="de-DE" altLang="de-DE" dirty="0" smtClean="0"/>
              <a:t> on </a:t>
            </a:r>
            <a:r>
              <a:rPr lang="de-DE" altLang="de-DE" dirty="0" err="1" smtClean="0"/>
              <a:t>Ethylene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Glycol</a:t>
            </a:r>
            <a:r>
              <a:rPr lang="de-DE" altLang="de-DE" dirty="0" smtClean="0"/>
              <a:t>)</a:t>
            </a:r>
            <a:endParaRPr lang="de-DE" altLang="de-DE" dirty="0"/>
          </a:p>
          <a:p>
            <a:pPr eaLnBrk="1" hangingPunct="1"/>
            <a:r>
              <a:rPr lang="de-DE" altLang="de-DE" dirty="0"/>
              <a:t>Service Accessoires: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de-DE" altLang="de-DE" sz="2400" dirty="0" smtClean="0"/>
              <a:t>Flow </a:t>
            </a:r>
            <a:r>
              <a:rPr lang="de-DE" altLang="de-DE" sz="2400" dirty="0" err="1" smtClean="0"/>
              <a:t>sensor</a:t>
            </a:r>
            <a:endParaRPr lang="de-DE" altLang="de-DE" sz="24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de-DE" altLang="de-DE" sz="2400" dirty="0" err="1" smtClean="0"/>
              <a:t>Pressure</a:t>
            </a:r>
            <a:r>
              <a:rPr lang="de-DE" altLang="de-DE" sz="2400" dirty="0" smtClean="0"/>
              <a:t> pump</a:t>
            </a:r>
            <a:endParaRPr lang="de-DE" altLang="de-DE" sz="24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de-DE" altLang="de-DE" sz="2400" dirty="0"/>
              <a:t>Inline Filter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de-DE" altLang="de-DE" sz="2400" dirty="0"/>
              <a:t>CPC Fittings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Chameleon (&amp; Verdi) Chiller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046" y="2611515"/>
            <a:ext cx="2746375" cy="243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21" y="3716415"/>
            <a:ext cx="1681163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964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233" y="2590588"/>
            <a:ext cx="5854443" cy="1849846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Company Coherent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Chameleon Laser System Overview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In-House versus Field Service</a:t>
            </a:r>
          </a:p>
          <a:p>
            <a:pPr marL="0" indent="0">
              <a:buClr>
                <a:srgbClr val="004570"/>
              </a:buClr>
              <a:buNone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25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5"/>
            <a:ext cx="5406477" cy="1849846"/>
          </a:xfrm>
        </p:spPr>
        <p:txBody>
          <a:bodyPr/>
          <a:lstStyle/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FSB 796</a:t>
            </a: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New orders: only SMC chillers shipment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PN #1306184 </a:t>
            </a:r>
            <a:endParaRPr lang="en-US" dirty="0" smtClean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new Chameleon Chiller: </a:t>
            </a:r>
            <a:r>
              <a:rPr lang="de-DE" dirty="0" smtClean="0"/>
              <a:t>SMC HEC002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86" y="1988181"/>
            <a:ext cx="2943179" cy="375656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94" y="2943595"/>
            <a:ext cx="3543192" cy="335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8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5"/>
            <a:ext cx="8530989" cy="1849846"/>
          </a:xfr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de-DE" dirty="0" smtClean="0">
                <a:cs typeface="Arial" panose="020B0604020202020204" pitchFamily="34" charset="0"/>
              </a:rPr>
              <a:t> small, peristaltic air pump (air circulation)</a:t>
            </a:r>
            <a:endParaRPr lang="en-US" altLang="de-DE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de-DE" dirty="0">
                <a:cs typeface="Arial" panose="020B0604020202020204" pitchFamily="34" charset="0"/>
              </a:rPr>
              <a:t> Molecular </a:t>
            </a:r>
            <a:r>
              <a:rPr lang="en-US" altLang="de-DE" dirty="0" smtClean="0">
                <a:cs typeface="Arial" panose="020B0604020202020204" pitchFamily="34" charset="0"/>
              </a:rPr>
              <a:t>sieve </a:t>
            </a:r>
            <a:r>
              <a:rPr lang="en-US" altLang="de-DE" dirty="0">
                <a:cs typeface="Arial" panose="020B0604020202020204" pitchFamily="34" charset="0"/>
              </a:rPr>
              <a:t>(</a:t>
            </a:r>
            <a:r>
              <a:rPr lang="en-US" altLang="de-DE" dirty="0" smtClean="0">
                <a:cs typeface="Arial" panose="020B0604020202020204" pitchFamily="34" charset="0"/>
              </a:rPr>
              <a:t>absorbs gas, steam and solutes)</a:t>
            </a:r>
            <a:endParaRPr lang="en-US" altLang="de-DE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de-DE" dirty="0">
                <a:cs typeface="Arial" panose="020B0604020202020204" pitchFamily="34" charset="0"/>
              </a:rPr>
              <a:t> HEPA </a:t>
            </a:r>
            <a:r>
              <a:rPr lang="de-DE" altLang="de-DE" dirty="0"/>
              <a:t>(</a:t>
            </a:r>
            <a:r>
              <a:rPr lang="de-DE" altLang="de-DE" i="1" dirty="0"/>
              <a:t>High Efficiency </a:t>
            </a:r>
            <a:r>
              <a:rPr lang="de-DE" altLang="de-DE" i="1" dirty="0" err="1"/>
              <a:t>Particulate</a:t>
            </a:r>
            <a:r>
              <a:rPr lang="de-DE" altLang="de-DE" i="1" dirty="0"/>
              <a:t> </a:t>
            </a:r>
            <a:r>
              <a:rPr lang="de-DE" altLang="de-DE" i="1" dirty="0" err="1"/>
              <a:t>Airfilter</a:t>
            </a:r>
            <a:r>
              <a:rPr lang="de-DE" altLang="de-DE" i="1" dirty="0"/>
              <a:t>)</a:t>
            </a:r>
            <a:endParaRPr lang="en-US" altLang="de-DE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de-DE" dirty="0">
                <a:cs typeface="Arial" panose="020B0604020202020204" pitchFamily="34" charset="0"/>
              </a:rPr>
              <a:t> </a:t>
            </a:r>
            <a:r>
              <a:rPr lang="en-US" altLang="de-DE" dirty="0" smtClean="0">
                <a:cs typeface="Arial" panose="020B0604020202020204" pitchFamily="34" charset="0"/>
              </a:rPr>
              <a:t>Dying agent “</a:t>
            </a:r>
            <a:r>
              <a:rPr lang="en-US" altLang="de-DE" dirty="0" err="1" smtClean="0">
                <a:cs typeface="Arial" panose="020B0604020202020204" pitchFamily="34" charset="0"/>
              </a:rPr>
              <a:t>Dririte</a:t>
            </a:r>
            <a:r>
              <a:rPr lang="en-US" altLang="de-DE" dirty="0" smtClean="0">
                <a:cs typeface="Arial" panose="020B0604020202020204" pitchFamily="34" charset="0"/>
              </a:rPr>
              <a:t>”</a:t>
            </a:r>
            <a:endParaRPr lang="en-US" altLang="de-DE" dirty="0">
              <a:cs typeface="Arial" panose="020B0604020202020204" pitchFamily="34" charset="0"/>
            </a:endParaRPr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Miniature Recirculation Unit (MRU)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2508127"/>
            <a:ext cx="487521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198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Function of MRU</a:t>
            </a:r>
            <a:endParaRPr lang="en-US" dirty="0"/>
          </a:p>
        </p:txBody>
      </p:sp>
      <p:sp>
        <p:nvSpPr>
          <p:cNvPr id="6" name="Inhaltsplatzhalter 1"/>
          <p:cNvSpPr>
            <a:spLocks noGrp="1"/>
          </p:cNvSpPr>
          <p:nvPr>
            <p:ph idx="1"/>
          </p:nvPr>
        </p:nvSpPr>
        <p:spPr>
          <a:xfrm>
            <a:off x="266352" y="948219"/>
            <a:ext cx="5053793" cy="2506181"/>
          </a:xfrm>
        </p:spPr>
        <p:txBody>
          <a:bodyPr/>
          <a:lstStyle/>
          <a:p>
            <a:pPr eaLnBrk="1" hangingPunct="1"/>
            <a:r>
              <a:rPr lang="de-DE" altLang="de-DE" dirty="0" err="1" smtClean="0"/>
              <a:t>Athmospheric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absorption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light</a:t>
            </a:r>
            <a:endParaRPr lang="de-DE" altLang="de-DE" dirty="0"/>
          </a:p>
          <a:p>
            <a:pPr eaLnBrk="1" hangingPunct="1"/>
            <a:r>
              <a:rPr lang="de-DE" altLang="de-DE" dirty="0"/>
              <a:t>KLM </a:t>
            </a:r>
            <a:r>
              <a:rPr lang="de-DE" altLang="de-DE" dirty="0" err="1" smtClean="0"/>
              <a:t>needs</a:t>
            </a:r>
            <a:r>
              <a:rPr lang="de-DE" altLang="de-DE" dirty="0" smtClean="0"/>
              <a:t> </a:t>
            </a:r>
            <a:r>
              <a:rPr lang="de-DE" altLang="de-DE" dirty="0"/>
              <a:t>0-3% </a:t>
            </a:r>
            <a:r>
              <a:rPr lang="de-DE" altLang="de-DE" dirty="0" err="1" smtClean="0"/>
              <a:t>humidity</a:t>
            </a:r>
            <a:endParaRPr lang="de-DE" altLang="de-DE" dirty="0"/>
          </a:p>
          <a:p>
            <a:pPr eaLnBrk="1" hangingPunct="1"/>
            <a:r>
              <a:rPr lang="de-DE" altLang="de-DE" dirty="0" smtClean="0"/>
              <a:t>935nm </a:t>
            </a:r>
            <a:r>
              <a:rPr lang="de-DE" altLang="de-DE" dirty="0" err="1" smtClean="0"/>
              <a:t>strongest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absorption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peak</a:t>
            </a:r>
            <a:endParaRPr lang="de-DE" altLang="de-DE" dirty="0"/>
          </a:p>
          <a:p>
            <a:pPr eaLnBrk="1" hangingPunct="1"/>
            <a:r>
              <a:rPr lang="de-DE" altLang="de-DE" dirty="0"/>
              <a:t>Test </a:t>
            </a:r>
            <a:r>
              <a:rPr lang="de-DE" altLang="de-DE" dirty="0" err="1" smtClean="0"/>
              <a:t>function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of</a:t>
            </a:r>
            <a:r>
              <a:rPr lang="de-DE" altLang="de-DE" dirty="0" smtClean="0"/>
              <a:t> MRU </a:t>
            </a:r>
            <a:endParaRPr lang="de-DE" altLang="de-DE" dirty="0"/>
          </a:p>
          <a:p>
            <a:pPr lvl="1" eaLnBrk="1" hangingPunct="1"/>
            <a:r>
              <a:rPr lang="de-DE" altLang="de-DE" dirty="0"/>
              <a:t>@ </a:t>
            </a:r>
            <a:r>
              <a:rPr lang="de-DE" altLang="de-DE" dirty="0" smtClean="0"/>
              <a:t>920-940nm</a:t>
            </a:r>
            <a:endParaRPr lang="de-DE" alt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2145079"/>
            <a:ext cx="4152900" cy="417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028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27814" y="2518927"/>
            <a:ext cx="3577678" cy="1143000"/>
          </a:xfrm>
        </p:spPr>
        <p:txBody>
          <a:bodyPr/>
          <a:lstStyle/>
          <a:p>
            <a:r>
              <a:rPr lang="en-US" dirty="0" smtClean="0"/>
              <a:t>Glasgow Factory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8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Glasgow Factory: In-house Tests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347833" y="1574431"/>
            <a:ext cx="85344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2000">
                <a:solidFill>
                  <a:srgbClr val="003658"/>
                </a:solidFill>
                <a:latin typeface="+mn-lt"/>
                <a:ea typeface="+mn-ea"/>
                <a:cs typeface="+mn-cs"/>
              </a:defRPr>
            </a:lvl1pPr>
            <a:lvl2pPr marL="6302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1800">
                <a:solidFill>
                  <a:srgbClr val="003658"/>
                </a:solidFill>
                <a:latin typeface="+mn-lt"/>
              </a:defRPr>
            </a:lvl2pPr>
            <a:lvl3pPr marL="10874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1600">
                <a:solidFill>
                  <a:srgbClr val="003658"/>
                </a:solidFill>
                <a:latin typeface="+mn-lt"/>
              </a:defRPr>
            </a:lvl3pPr>
            <a:lvl4pPr marL="15446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1400">
                <a:solidFill>
                  <a:srgbClr val="003658"/>
                </a:solidFill>
                <a:latin typeface="+mn-lt"/>
              </a:defRPr>
            </a:lvl4pPr>
            <a:lvl5pPr marL="1947863" indent="-119063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5pPr>
            <a:lvl6pPr marL="24050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6pPr>
            <a:lvl7pPr marL="28622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7pPr>
            <a:lvl8pPr marL="33194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8pPr>
            <a:lvl9pPr marL="37766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de-DE" sz="2800" kern="0" dirty="0" smtClean="0"/>
              <a:t>Slogan: Superior Performance &amp; </a:t>
            </a:r>
            <a:r>
              <a:rPr lang="de-DE" sz="2800" b="1" u="sng" kern="0" dirty="0" err="1" smtClean="0"/>
              <a:t>Reliability</a:t>
            </a:r>
            <a:endParaRPr lang="de-DE" sz="2800" b="1" u="sng" kern="0" dirty="0" smtClean="0"/>
          </a:p>
          <a:p>
            <a:pPr>
              <a:defRPr/>
            </a:pPr>
            <a:r>
              <a:rPr lang="de-DE" kern="0" dirty="0" smtClean="0"/>
              <a:t>HALT/HASS: </a:t>
            </a:r>
            <a:r>
              <a:rPr lang="de-DE" kern="0" dirty="0" err="1" smtClean="0"/>
              <a:t>Highly</a:t>
            </a:r>
            <a:r>
              <a:rPr lang="de-DE" kern="0" dirty="0" smtClean="0"/>
              <a:t> </a:t>
            </a:r>
            <a:r>
              <a:rPr lang="de-DE" kern="0" dirty="0" err="1" smtClean="0"/>
              <a:t>Accelerated</a:t>
            </a:r>
            <a:r>
              <a:rPr lang="de-DE" kern="0" dirty="0" smtClean="0"/>
              <a:t> Life Test / Stress Screen</a:t>
            </a:r>
          </a:p>
          <a:p>
            <a:pPr lvl="2">
              <a:defRPr/>
            </a:pPr>
            <a:r>
              <a:rPr lang="en-US" kern="0" dirty="0" smtClean="0"/>
              <a:t>Random vibration tests  – 10min @ 5g’s, 5min @ 10g’s! </a:t>
            </a:r>
            <a:endParaRPr lang="en-US" sz="600" kern="0" dirty="0" smtClean="0"/>
          </a:p>
          <a:p>
            <a:pPr lvl="2">
              <a:defRPr/>
            </a:pPr>
            <a:r>
              <a:rPr lang="en-US" kern="0" dirty="0" smtClean="0"/>
              <a:t>-40 to +60 °C thermal cycling (5.5 cycles, 2 hours/level)</a:t>
            </a:r>
          </a:p>
          <a:p>
            <a:pPr lvl="2">
              <a:defRPr/>
            </a:pPr>
            <a:r>
              <a:rPr lang="en-US" kern="0" dirty="0" smtClean="0"/>
              <a:t>Another vibration test.</a:t>
            </a:r>
          </a:p>
          <a:p>
            <a:pPr lvl="2">
              <a:defRPr/>
            </a:pPr>
            <a:r>
              <a:rPr lang="en-US" kern="0" dirty="0" smtClean="0"/>
              <a:t>Simulates a 3000 mile ride in a flatbed truck</a:t>
            </a:r>
            <a:endParaRPr lang="de-DE" kern="0" dirty="0" smtClean="0"/>
          </a:p>
          <a:p>
            <a:pPr>
              <a:defRPr/>
            </a:pPr>
            <a:endParaRPr lang="de-DE" kern="0" dirty="0" smtClean="0"/>
          </a:p>
          <a:p>
            <a:pPr marL="0" indent="0" algn="ctr">
              <a:buNone/>
              <a:defRPr/>
            </a:pPr>
            <a:r>
              <a:rPr lang="de-DE" kern="0" dirty="0" smtClean="0"/>
              <a:t>First </a:t>
            </a:r>
            <a:r>
              <a:rPr lang="de-DE" kern="0" dirty="0" err="1" smtClean="0"/>
              <a:t>Chameleon</a:t>
            </a:r>
            <a:r>
              <a:rPr lang="de-DE" kern="0" dirty="0" smtClean="0"/>
              <a:t> in </a:t>
            </a:r>
            <a:r>
              <a:rPr lang="de-DE" kern="0" dirty="0" err="1" smtClean="0"/>
              <a:t>installed</a:t>
            </a:r>
            <a:r>
              <a:rPr lang="de-DE" kern="0" dirty="0" smtClean="0"/>
              <a:t> in </a:t>
            </a:r>
            <a:r>
              <a:rPr lang="de-DE" kern="0" dirty="0" err="1" smtClean="0"/>
              <a:t>Antarctica</a:t>
            </a:r>
            <a:r>
              <a:rPr lang="de-DE" kern="0" dirty="0" smtClean="0"/>
              <a:t>!</a:t>
            </a:r>
          </a:p>
          <a:p>
            <a:pPr>
              <a:defRPr/>
            </a:pPr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2332711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4365132-CBAC-4664-BDC1-FC7B19FD009B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07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EDC35F23-E041-4461-B28C-718E1DEEB366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0724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endParaRPr lang="de-DE" altLang="de-DE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580" y="1"/>
            <a:ext cx="9148925" cy="59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4365132-CBAC-4664-BDC1-FC7B19FD009B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072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EDC35F23-E041-4461-B28C-718E1DEEB366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0724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dirty="0" smtClean="0"/>
              <a:t>In-house Test </a:t>
            </a:r>
            <a:r>
              <a:rPr lang="de-DE" altLang="de-DE" dirty="0" err="1"/>
              <a:t>P</a:t>
            </a:r>
            <a:r>
              <a:rPr lang="de-DE" altLang="de-DE" dirty="0" err="1" smtClean="0"/>
              <a:t>rocedures</a:t>
            </a:r>
            <a:endParaRPr lang="de-DE" altLang="de-DE" dirty="0" smtClean="0"/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222375"/>
            <a:ext cx="851058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05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917AB92-5975-467F-A28A-1EF25194EC06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174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5D837069-B239-4F15-B500-6EF32314A94E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1748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dirty="0" smtClean="0"/>
              <a:t>Further In-house Test </a:t>
            </a:r>
            <a:r>
              <a:rPr lang="de-DE" altLang="de-DE" dirty="0" err="1" smtClean="0"/>
              <a:t>Procedures</a:t>
            </a:r>
            <a:endParaRPr lang="de-DE" altLang="de-DE" dirty="0" smtClean="0"/>
          </a:p>
        </p:txBody>
      </p:sp>
      <p:sp>
        <p:nvSpPr>
          <p:cNvPr id="31749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de-DE" dirty="0" err="1" smtClean="0"/>
              <a:t>Pointing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Measurements</a:t>
            </a:r>
            <a:r>
              <a:rPr lang="de-DE" altLang="de-DE" dirty="0" smtClean="0"/>
              <a:t>:</a:t>
            </a:r>
          </a:p>
        </p:txBody>
      </p:sp>
      <p:pic>
        <p:nvPicPr>
          <p:cNvPr id="317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909763"/>
            <a:ext cx="7361237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3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3782890-2A78-4D94-AA9D-5529278EE017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2771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EB1E1B0D-C4BA-4269-84E0-D992AC2A0E37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2772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dirty="0"/>
              <a:t>Further In-house Test </a:t>
            </a:r>
            <a:r>
              <a:rPr lang="de-DE" altLang="de-DE" dirty="0" err="1"/>
              <a:t>Procedures</a:t>
            </a:r>
            <a:endParaRPr lang="de-DE" altLang="de-DE" dirty="0" smtClean="0"/>
          </a:p>
        </p:txBody>
      </p:sp>
      <p:sp>
        <p:nvSpPr>
          <p:cNvPr id="32773" name="Inhaltsplatzhalter 1"/>
          <p:cNvSpPr>
            <a:spLocks noGrp="1"/>
          </p:cNvSpPr>
          <p:nvPr>
            <p:ph idx="1"/>
          </p:nvPr>
        </p:nvSpPr>
        <p:spPr>
          <a:xfrm>
            <a:off x="609600" y="1346200"/>
            <a:ext cx="7912100" cy="598488"/>
          </a:xfrm>
        </p:spPr>
        <p:txBody>
          <a:bodyPr/>
          <a:lstStyle/>
          <a:p>
            <a:r>
              <a:rPr lang="de-DE" altLang="de-DE" smtClean="0"/>
              <a:t>Pointing Messung:</a:t>
            </a:r>
          </a:p>
        </p:txBody>
      </p:sp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085975"/>
            <a:ext cx="519112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6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In-house Tests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809472" y="2959347"/>
            <a:ext cx="6434707" cy="86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2000">
                <a:solidFill>
                  <a:srgbClr val="003658"/>
                </a:solidFill>
                <a:latin typeface="+mn-lt"/>
                <a:ea typeface="+mn-ea"/>
                <a:cs typeface="+mn-cs"/>
              </a:defRPr>
            </a:lvl1pPr>
            <a:lvl2pPr marL="6302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1800">
                <a:solidFill>
                  <a:srgbClr val="003658"/>
                </a:solidFill>
                <a:latin typeface="+mn-lt"/>
              </a:defRPr>
            </a:lvl2pPr>
            <a:lvl3pPr marL="10874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4570"/>
              </a:buClr>
              <a:buChar char="•"/>
              <a:defRPr sz="1600">
                <a:solidFill>
                  <a:srgbClr val="003658"/>
                </a:solidFill>
                <a:latin typeface="+mn-lt"/>
              </a:defRPr>
            </a:lvl3pPr>
            <a:lvl4pPr marL="1544638" indent="-173038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76BF"/>
              </a:buClr>
              <a:buChar char="•"/>
              <a:defRPr sz="1400">
                <a:solidFill>
                  <a:srgbClr val="003658"/>
                </a:solidFill>
                <a:latin typeface="+mn-lt"/>
              </a:defRPr>
            </a:lvl4pPr>
            <a:lvl5pPr marL="1947863" indent="-119063" algn="l" rtl="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5pPr>
            <a:lvl6pPr marL="24050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6pPr>
            <a:lvl7pPr marL="28622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7pPr>
            <a:lvl8pPr marL="33194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8pPr>
            <a:lvl9pPr marL="3776663" indent="-119063" algn="l" rtl="0" fontAlgn="base">
              <a:lnSpc>
                <a:spcPts val="2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rgbClr val="003658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de-DE" sz="2800" kern="0" dirty="0" smtClean="0"/>
              <a:t>Further </a:t>
            </a:r>
            <a:r>
              <a:rPr lang="de-DE" sz="2800" kern="0" dirty="0" err="1" smtClean="0"/>
              <a:t>Procedures</a:t>
            </a:r>
            <a:r>
              <a:rPr lang="de-DE" sz="2800" kern="0" dirty="0" smtClean="0"/>
              <a:t> </a:t>
            </a:r>
            <a:r>
              <a:rPr lang="de-DE" sz="2800" kern="0" dirty="0" err="1" smtClean="0"/>
              <a:t>to</a:t>
            </a:r>
            <a:r>
              <a:rPr lang="de-DE" sz="2800" kern="0" dirty="0" smtClean="0"/>
              <a:t> </a:t>
            </a:r>
            <a:r>
              <a:rPr lang="de-DE" sz="2800" kern="0" dirty="0" err="1" smtClean="0"/>
              <a:t>come</a:t>
            </a:r>
            <a:r>
              <a:rPr lang="de-DE" sz="2800" kern="0" dirty="0" smtClean="0"/>
              <a:t>…</a:t>
            </a:r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988943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4"/>
            <a:ext cx="8530989" cy="3632659"/>
          </a:xfrm>
        </p:spPr>
        <p:txBody>
          <a:bodyPr/>
          <a:lstStyle/>
          <a:p>
            <a:pPr eaLnBrk="1" hangingPunct="1"/>
            <a:r>
              <a:rPr lang="en-US" altLang="de-DE" dirty="0"/>
              <a:t>“Founded in 1966, Coherent, Inc. is one of the world's leading providers of lasers and laser-based solutions for scientific, commercial and industrial customers competing in the most demanding markets.”</a:t>
            </a:r>
          </a:p>
          <a:p>
            <a:pPr eaLnBrk="1" hangingPunct="1"/>
            <a:r>
              <a:rPr lang="en-US" altLang="de-DE" dirty="0" smtClean="0"/>
              <a:t>Currently more than 2300 employees, whereas </a:t>
            </a:r>
            <a:r>
              <a:rPr lang="en-US" altLang="de-DE" dirty="0"/>
              <a:t>250 </a:t>
            </a:r>
            <a:r>
              <a:rPr lang="en-US" altLang="de-DE" dirty="0" smtClean="0"/>
              <a:t>working in service</a:t>
            </a:r>
            <a:endParaRPr lang="en-US" altLang="de-DE" dirty="0"/>
          </a:p>
          <a:p>
            <a:pPr eaLnBrk="1" hangingPunct="1"/>
            <a:r>
              <a:rPr lang="en-US" altLang="de-DE" dirty="0" smtClean="0"/>
              <a:t>Coherent is quoted on the stock exchange (Coherent </a:t>
            </a:r>
            <a:r>
              <a:rPr lang="en-US" altLang="de-DE" dirty="0"/>
              <a:t>Inc</a:t>
            </a:r>
            <a:r>
              <a:rPr lang="en-US" altLang="de-DE" dirty="0" smtClean="0"/>
              <a:t>.)</a:t>
            </a:r>
          </a:p>
          <a:p>
            <a:pPr eaLnBrk="1" hangingPunct="1"/>
            <a:r>
              <a:rPr lang="en-US" altLang="de-DE" dirty="0" smtClean="0"/>
              <a:t>This year has several companies highlights:</a:t>
            </a:r>
          </a:p>
          <a:p>
            <a:pPr lvl="1"/>
            <a:r>
              <a:rPr lang="en-US" altLang="de-DE" dirty="0" smtClean="0"/>
              <a:t>50</a:t>
            </a:r>
            <a:r>
              <a:rPr lang="en-US" altLang="de-DE" baseline="30000" dirty="0" smtClean="0"/>
              <a:t>th</a:t>
            </a:r>
            <a:r>
              <a:rPr lang="en-US" altLang="de-DE" dirty="0" smtClean="0"/>
              <a:t> year anniversary</a:t>
            </a:r>
          </a:p>
          <a:p>
            <a:pPr lvl="1"/>
            <a:r>
              <a:rPr lang="en-US" altLang="de-DE" dirty="0" smtClean="0"/>
              <a:t>Coherent to </a:t>
            </a:r>
            <a:r>
              <a:rPr lang="en-US" altLang="de-DE" dirty="0" err="1" smtClean="0"/>
              <a:t>aquire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Rofin</a:t>
            </a:r>
            <a:r>
              <a:rPr lang="en-US" altLang="de-DE" dirty="0" smtClean="0"/>
              <a:t> </a:t>
            </a:r>
            <a:r>
              <a:rPr lang="en-US" altLang="de-DE" dirty="0" err="1" smtClean="0"/>
              <a:t>Sinar</a:t>
            </a:r>
            <a:r>
              <a:rPr lang="en-US" altLang="de-DE" dirty="0" smtClean="0"/>
              <a:t> (2270 employees)</a:t>
            </a:r>
          </a:p>
          <a:p>
            <a:pPr lvl="1"/>
            <a:endParaRPr lang="en-US" altLang="de-DE" dirty="0" smtClean="0"/>
          </a:p>
          <a:p>
            <a:pPr eaLnBrk="1" hangingPunct="1"/>
            <a:endParaRPr lang="en-US" altLang="de-DE" dirty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Coherent – The Laser Company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65" y="3311833"/>
            <a:ext cx="2915904" cy="165078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981" y="4962617"/>
            <a:ext cx="4055184" cy="118073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93" y="4775789"/>
            <a:ext cx="2563729" cy="155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79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94654CCC-69EF-44AD-89A3-CA7AB1FCED4B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5843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B3F271AB-D043-4289-8CBC-1F7471E26FE2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5844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smtClean="0"/>
              <a:t>Field Service</a:t>
            </a:r>
          </a:p>
        </p:txBody>
      </p:sp>
      <p:sp>
        <p:nvSpPr>
          <p:cNvPr id="3584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6875" y="1346200"/>
            <a:ext cx="8442325" cy="4597400"/>
          </a:xfrm>
          <a:noFill/>
        </p:spPr>
        <p:txBody>
          <a:bodyPr/>
          <a:lstStyle/>
          <a:p>
            <a:pPr eaLnBrk="1" hangingPunct="1"/>
            <a:r>
              <a:rPr lang="de-DE" altLang="de-DE" b="1" dirty="0" smtClean="0"/>
              <a:t>Remote Session </a:t>
            </a:r>
            <a:r>
              <a:rPr lang="de-DE" altLang="de-DE" b="1" dirty="0" err="1" smtClean="0"/>
              <a:t>for</a:t>
            </a:r>
            <a:r>
              <a:rPr lang="de-DE" altLang="de-DE" b="1" dirty="0" smtClean="0"/>
              <a:t> Evaluation &amp; </a:t>
            </a:r>
            <a:r>
              <a:rPr lang="de-DE" altLang="de-DE" b="1" dirty="0" err="1" smtClean="0"/>
              <a:t>Optimization</a:t>
            </a:r>
            <a:endParaRPr lang="de-DE" altLang="de-DE" b="1" dirty="0" smtClean="0"/>
          </a:p>
          <a:p>
            <a:pPr eaLnBrk="1" hangingPunct="1"/>
            <a:r>
              <a:rPr lang="de-DE" altLang="de-DE" b="1" dirty="0" smtClean="0"/>
              <a:t>On </a:t>
            </a:r>
            <a:r>
              <a:rPr lang="de-DE" altLang="de-DE" b="1" dirty="0" err="1" smtClean="0"/>
              <a:t>site</a:t>
            </a:r>
            <a:r>
              <a:rPr lang="de-DE" altLang="de-DE" b="1" dirty="0" smtClean="0"/>
              <a:t>: </a:t>
            </a:r>
            <a:r>
              <a:rPr lang="de-DE" altLang="de-DE" b="1" dirty="0" err="1" smtClean="0"/>
              <a:t>Calibration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of</a:t>
            </a:r>
            <a:r>
              <a:rPr lang="de-DE" altLang="de-DE" b="1" dirty="0" smtClean="0"/>
              <a:t> i.e.</a:t>
            </a:r>
          </a:p>
          <a:p>
            <a:pPr lvl="1"/>
            <a:r>
              <a:rPr lang="de-DE" altLang="de-DE" b="1" dirty="0" err="1" smtClean="0"/>
              <a:t>Photocells</a:t>
            </a:r>
            <a:endParaRPr lang="de-DE" altLang="de-DE" b="1" dirty="0" smtClean="0"/>
          </a:p>
          <a:p>
            <a:pPr lvl="1"/>
            <a:r>
              <a:rPr lang="de-DE" altLang="de-DE" b="1" dirty="0" smtClean="0"/>
              <a:t>Pump Power Level </a:t>
            </a:r>
          </a:p>
          <a:p>
            <a:pPr lvl="1"/>
            <a:r>
              <a:rPr lang="de-DE" altLang="de-DE" b="1" dirty="0" err="1" smtClean="0"/>
              <a:t>Wavelength</a:t>
            </a:r>
            <a:endParaRPr lang="de-DE" altLang="de-DE" b="1" dirty="0" smtClean="0"/>
          </a:p>
          <a:p>
            <a:r>
              <a:rPr lang="de-DE" altLang="de-DE" b="1" dirty="0" err="1" smtClean="0"/>
              <a:t>Optimization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of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temperatures</a:t>
            </a:r>
            <a:endParaRPr lang="de-DE" altLang="de-DE" b="1" dirty="0" smtClean="0"/>
          </a:p>
          <a:p>
            <a:r>
              <a:rPr lang="de-DE" altLang="de-DE" b="1" smtClean="0"/>
              <a:t>Measurement </a:t>
            </a:r>
            <a:r>
              <a:rPr lang="de-DE" altLang="de-DE" b="1" dirty="0" err="1" smtClean="0"/>
              <a:t>of</a:t>
            </a:r>
            <a:r>
              <a:rPr lang="de-DE" altLang="de-DE" b="1" dirty="0" smtClean="0"/>
              <a:t> Beam Parameters</a:t>
            </a:r>
          </a:p>
          <a:p>
            <a:r>
              <a:rPr lang="de-DE" altLang="de-DE" b="1" dirty="0" err="1" smtClean="0"/>
              <a:t>Cleaning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of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optics</a:t>
            </a:r>
            <a:r>
              <a:rPr lang="de-DE" altLang="de-DE" b="1" dirty="0" smtClean="0"/>
              <a:t> (limited)</a:t>
            </a:r>
          </a:p>
          <a:p>
            <a:r>
              <a:rPr lang="de-DE" altLang="de-DE" b="1" dirty="0" err="1" smtClean="0"/>
              <a:t>Replacement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of</a:t>
            </a:r>
            <a:r>
              <a:rPr lang="de-DE" altLang="de-DE" b="1" dirty="0" smtClean="0"/>
              <a:t> electronic </a:t>
            </a:r>
            <a:r>
              <a:rPr lang="de-DE" altLang="de-DE" b="1" dirty="0" err="1" smtClean="0"/>
              <a:t>boards</a:t>
            </a:r>
            <a:r>
              <a:rPr lang="de-DE" altLang="de-DE" b="1" dirty="0" smtClean="0"/>
              <a:t>, FAPIs, </a:t>
            </a:r>
            <a:r>
              <a:rPr lang="de-DE" altLang="de-DE" b="1" dirty="0" err="1" smtClean="0"/>
              <a:t>shutter</a:t>
            </a:r>
            <a:r>
              <a:rPr lang="de-DE" altLang="de-DE" b="1" dirty="0" smtClean="0"/>
              <a:t>, etc.</a:t>
            </a:r>
            <a:endParaRPr lang="de-DE" altLang="de-DE" b="1" dirty="0"/>
          </a:p>
          <a:p>
            <a:r>
              <a:rPr lang="de-DE" altLang="de-DE" b="1" dirty="0" smtClean="0"/>
              <a:t>Customer Care !!</a:t>
            </a:r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13215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umsplatzhalt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1AA97D3-5A47-4AD2-A24F-7107845C49CC}" type="datetime1">
              <a:rPr lang="en-US" altLang="de-DE" sz="900" smtClean="0">
                <a:solidFill>
                  <a:schemeClr val="bg1"/>
                </a:solidFill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6/6/2016</a:t>
            </a:fld>
            <a:endParaRPr lang="en-US" altLang="de-DE" sz="900" smtClean="0">
              <a:solidFill>
                <a:schemeClr val="bg1"/>
              </a:solidFill>
            </a:endParaRPr>
          </a:p>
        </p:txBody>
      </p:sp>
      <p:sp>
        <p:nvSpPr>
          <p:cNvPr id="3686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Ø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Char char="o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de-DE" sz="900">
                <a:solidFill>
                  <a:schemeClr val="bg1"/>
                </a:solidFill>
              </a:rPr>
              <a:t>P. </a:t>
            </a:r>
            <a:fld id="{79C7A380-54C2-47FE-AA3B-4579B46E950F}" type="slidenum">
              <a:rPr lang="en-US" altLang="de-DE" sz="900">
                <a:solidFill>
                  <a:schemeClr val="bg1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</a:t>
            </a:fld>
            <a:endParaRPr lang="en-US" altLang="de-DE" sz="900">
              <a:solidFill>
                <a:schemeClr val="bg1"/>
              </a:solidFill>
            </a:endParaRPr>
          </a:p>
        </p:txBody>
      </p:sp>
      <p:sp>
        <p:nvSpPr>
          <p:cNvPr id="36868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de-DE" altLang="de-DE" dirty="0" smtClean="0"/>
              <a:t>Depot </a:t>
            </a:r>
            <a:r>
              <a:rPr lang="de-DE" altLang="de-DE" dirty="0" err="1" smtClean="0"/>
              <a:t>Repair</a:t>
            </a:r>
            <a:endParaRPr lang="de-DE" altLang="de-DE" dirty="0" smtClean="0"/>
          </a:p>
        </p:txBody>
      </p:sp>
      <p:sp>
        <p:nvSpPr>
          <p:cNvPr id="3686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6875" y="1346200"/>
            <a:ext cx="8442325" cy="4597400"/>
          </a:xfrm>
          <a:noFill/>
        </p:spPr>
        <p:txBody>
          <a:bodyPr/>
          <a:lstStyle/>
          <a:p>
            <a:pPr eaLnBrk="1" hangingPunct="1"/>
            <a:r>
              <a:rPr lang="de-DE" altLang="de-DE" b="1" dirty="0" smtClean="0"/>
              <a:t>Pump-Laser </a:t>
            </a:r>
            <a:r>
              <a:rPr lang="de-DE" altLang="de-DE" b="1" dirty="0" err="1" smtClean="0"/>
              <a:t>Replacement</a:t>
            </a:r>
            <a:endParaRPr lang="de-DE" altLang="de-DE" b="1" dirty="0" smtClean="0"/>
          </a:p>
          <a:p>
            <a:pPr eaLnBrk="1" hangingPunct="1"/>
            <a:r>
              <a:rPr lang="de-DE" altLang="de-DE" b="1" dirty="0" err="1" smtClean="0"/>
              <a:t>Ti:Sa</a:t>
            </a:r>
            <a:r>
              <a:rPr lang="de-DE" altLang="de-DE" b="1" dirty="0" smtClean="0"/>
              <a:t> Resonator </a:t>
            </a:r>
            <a:r>
              <a:rPr lang="de-DE" altLang="de-DE" b="1" dirty="0" err="1" smtClean="0"/>
              <a:t>Repair</a:t>
            </a:r>
            <a:endParaRPr lang="de-DE" altLang="de-DE" b="1" dirty="0" smtClean="0"/>
          </a:p>
          <a:p>
            <a:pPr lvl="1" eaLnBrk="1" hangingPunct="1"/>
            <a:r>
              <a:rPr lang="de-DE" altLang="de-DE" b="1" dirty="0" err="1" smtClean="0"/>
              <a:t>Only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to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be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opened</a:t>
            </a:r>
            <a:r>
              <a:rPr lang="de-DE" altLang="de-DE" b="1" dirty="0" smtClean="0"/>
              <a:t> in clean </a:t>
            </a:r>
            <a:r>
              <a:rPr lang="de-DE" altLang="de-DE" b="1" dirty="0" err="1" smtClean="0"/>
              <a:t>room</a:t>
            </a:r>
            <a:r>
              <a:rPr lang="de-DE" altLang="de-DE" b="1" dirty="0" smtClean="0"/>
              <a:t> </a:t>
            </a:r>
            <a:r>
              <a:rPr lang="de-DE" altLang="de-DE" b="1" dirty="0" err="1" smtClean="0"/>
              <a:t>conditions</a:t>
            </a:r>
            <a:r>
              <a:rPr lang="de-DE" altLang="de-DE" b="1" dirty="0" smtClean="0"/>
              <a:t> @ </a:t>
            </a:r>
            <a:r>
              <a:rPr lang="de-DE" altLang="de-DE" b="1" dirty="0"/>
              <a:t>G</a:t>
            </a:r>
            <a:r>
              <a:rPr lang="de-DE" altLang="de-DE" b="1" dirty="0" smtClean="0"/>
              <a:t>lasgow Factory!</a:t>
            </a:r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  <a:p>
            <a:pPr eaLnBrk="1" hangingPunct="1"/>
            <a:endParaRPr lang="de-DE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6635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hameleonDrop-Ou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2932113"/>
            <a:ext cx="3736975" cy="341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2633663"/>
            <a:ext cx="3805238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Grafik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8" y="392113"/>
            <a:ext cx="4132262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232672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1267814"/>
            <a:ext cx="8530989" cy="3632659"/>
          </a:xfrm>
        </p:spPr>
        <p:txBody>
          <a:bodyPr/>
          <a:lstStyle/>
          <a:p>
            <a:pPr algn="just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de-DE" dirty="0"/>
              <a:t>The idea of the start-up company that became Coherent Radiation Laboratories (now Coherent) was stimulated in 1965 by the unwillingness of Spectra-Physics management to develop gas-ion laser products. As manager of sales and marketing at Spectra-Physics, I was aware of the growing demand for continuous-wave lasers producing more power and shorter wavelengths than was possible with the </a:t>
            </a:r>
            <a:r>
              <a:rPr lang="en-US" altLang="de-DE" dirty="0" err="1"/>
              <a:t>HeNe</a:t>
            </a:r>
            <a:r>
              <a:rPr lang="en-US" altLang="de-DE" dirty="0"/>
              <a:t> lasers that had propelled Spectra-Physics into leadership of the emerging laser </a:t>
            </a:r>
            <a:r>
              <a:rPr lang="en-US" altLang="de-DE" dirty="0" smtClean="0"/>
              <a:t>industry…</a:t>
            </a:r>
            <a:r>
              <a:rPr lang="en-US" altLang="de-DE" sz="1100" dirty="0" smtClean="0">
                <a:solidFill>
                  <a:schemeClr val="bg1"/>
                </a:solidFill>
              </a:rPr>
              <a:t>….</a:t>
            </a:r>
            <a:endParaRPr lang="de-DE" altLang="de-DE" sz="1100" dirty="0">
              <a:solidFill>
                <a:schemeClr val="bg1"/>
              </a:solidFill>
            </a:endParaRPr>
          </a:p>
          <a:p>
            <a:pPr lvl="1"/>
            <a:endParaRPr lang="en-US" altLang="de-DE" dirty="0" smtClean="0"/>
          </a:p>
          <a:p>
            <a:pPr eaLnBrk="1" hangingPunct="1"/>
            <a:endParaRPr lang="en-US" altLang="de-DE" dirty="0"/>
          </a:p>
          <a:p>
            <a:pPr marL="0" indent="0">
              <a:buClr>
                <a:srgbClr val="004570"/>
              </a:buClr>
              <a:buNone/>
            </a:pPr>
            <a:r>
              <a:rPr lang="en-US" dirty="0" smtClean="0"/>
              <a:t>		Eugene Watson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Coherent – The Founder</a:t>
            </a:r>
            <a:endParaRPr lang="en-US" dirty="0"/>
          </a:p>
        </p:txBody>
      </p:sp>
      <p:pic>
        <p:nvPicPr>
          <p:cNvPr id="4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847" y="3790764"/>
            <a:ext cx="4448175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981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347" y="5990659"/>
            <a:ext cx="2831954" cy="62313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de-DE" dirty="0" smtClean="0"/>
              <a:t>John </a:t>
            </a:r>
            <a:r>
              <a:rPr lang="en-US" altLang="de-DE" dirty="0" err="1" smtClean="0"/>
              <a:t>Ambroseo</a:t>
            </a:r>
            <a:endParaRPr lang="en-US" altLang="de-DE" dirty="0" smtClean="0"/>
          </a:p>
          <a:p>
            <a:pPr lvl="1"/>
            <a:endParaRPr lang="en-US" altLang="de-DE" dirty="0" smtClean="0"/>
          </a:p>
          <a:p>
            <a:pPr eaLnBrk="1" hangingPunct="1"/>
            <a:endParaRPr lang="en-US" altLang="de-DE" dirty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Coherent – Our CEO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4" y="689033"/>
            <a:ext cx="8323551" cy="53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42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53" y="894953"/>
            <a:ext cx="8530989" cy="563901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Fifty years ago today, our company got its start in a </a:t>
            </a:r>
            <a:r>
              <a:rPr lang="en-US" b="1" dirty="0"/>
              <a:t>laundry room in Palo Alto</a:t>
            </a:r>
            <a:r>
              <a:rPr lang="en-US" dirty="0"/>
              <a:t>, California when our founders decided to break new ground in a very, very young laser industry.  We have had our share of </a:t>
            </a:r>
            <a:r>
              <a:rPr lang="en-US" b="1" dirty="0"/>
              <a:t>tremendous successes</a:t>
            </a:r>
            <a:r>
              <a:rPr lang="en-US" dirty="0"/>
              <a:t> over five decades as well as some </a:t>
            </a:r>
            <a:r>
              <a:rPr lang="en-US" b="1" dirty="0"/>
              <a:t>spectacular failures</a:t>
            </a:r>
            <a:r>
              <a:rPr lang="en-US" dirty="0"/>
              <a:t>.  There have been several constants throughout including our </a:t>
            </a:r>
            <a:r>
              <a:rPr lang="en-US" b="1" dirty="0"/>
              <a:t>desire and commitment to innovation</a:t>
            </a:r>
            <a:r>
              <a:rPr lang="en-US" dirty="0"/>
              <a:t>, an </a:t>
            </a:r>
            <a:r>
              <a:rPr lang="en-US" b="1" dirty="0"/>
              <a:t>ethos of customer care</a:t>
            </a:r>
            <a:r>
              <a:rPr lang="en-US" dirty="0"/>
              <a:t>, truly exceptional customer relationships some of which have spanned decades and, most importantly, </a:t>
            </a:r>
            <a:r>
              <a:rPr lang="en-US" b="1" dirty="0"/>
              <a:t>extraordinarily dedicated colleagues </a:t>
            </a:r>
            <a:r>
              <a:rPr lang="en-US" dirty="0"/>
              <a:t>both past and present.  Perhaps the most amazing part of this story  is that Coherent is setting new records at a point its history when other companies are struggling to remain relevant.  </a:t>
            </a:r>
            <a:r>
              <a:rPr lang="en-US" b="1" dirty="0">
                <a:solidFill>
                  <a:srgbClr val="00B050"/>
                </a:solidFill>
              </a:rPr>
              <a:t>We have much to celebrate and much more to </a:t>
            </a:r>
            <a:r>
              <a:rPr lang="en-US" b="1" dirty="0" smtClean="0">
                <a:solidFill>
                  <a:srgbClr val="00B050"/>
                </a:solidFill>
              </a:rPr>
              <a:t>do.</a:t>
            </a:r>
            <a:endParaRPr lang="de-DE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smtClean="0"/>
              <a:t>Congratulations </a:t>
            </a:r>
            <a:r>
              <a:rPr lang="en-US" dirty="0"/>
              <a:t>and thank you.</a:t>
            </a:r>
            <a:endParaRPr lang="de-DE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/>
              <a:t>kind regards</a:t>
            </a:r>
            <a:r>
              <a:rPr lang="en-US" dirty="0" smtClean="0"/>
              <a:t>,</a:t>
            </a:r>
            <a:r>
              <a:rPr lang="en-US" dirty="0"/>
              <a:t> </a:t>
            </a:r>
            <a:endParaRPr lang="de-DE" dirty="0"/>
          </a:p>
          <a:p>
            <a:pPr marL="0" indent="0">
              <a:buNone/>
            </a:pPr>
            <a:r>
              <a:rPr lang="en-US" dirty="0"/>
              <a:t>John </a:t>
            </a:r>
            <a:r>
              <a:rPr lang="en-US" dirty="0" err="1" smtClean="0"/>
              <a:t>Ambroseo</a:t>
            </a:r>
            <a:r>
              <a:rPr lang="de-DE" dirty="0"/>
              <a:t/>
            </a:r>
            <a:br>
              <a:rPr lang="de-DE" dirty="0"/>
            </a:br>
            <a:r>
              <a:rPr lang="en-US" u="sng" dirty="0" smtClean="0"/>
              <a:t>President </a:t>
            </a:r>
            <a:r>
              <a:rPr lang="en-US" u="sng" dirty="0"/>
              <a:t>and Chief Executive </a:t>
            </a:r>
            <a:r>
              <a:rPr lang="en-US" u="sng" dirty="0" smtClean="0"/>
              <a:t>Officer</a:t>
            </a:r>
            <a:endParaRPr lang="de-DE" u="sng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E-Mail from John, 26.05.2016: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64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122862" y="2476601"/>
            <a:ext cx="4213283" cy="11430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50</a:t>
            </a:r>
            <a:r>
              <a:rPr lang="en-US" baseline="30000" dirty="0" smtClean="0">
                <a:hlinkClick r:id="rId2"/>
              </a:rPr>
              <a:t>th</a:t>
            </a:r>
            <a:r>
              <a:rPr lang="en-US" dirty="0" smtClean="0">
                <a:hlinkClick r:id="rId2"/>
              </a:rPr>
              <a:t> anniversary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09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828" y="894580"/>
            <a:ext cx="3658660" cy="5651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de-DE" dirty="0" smtClean="0"/>
              <a:t>Headquarter: CA, Santa Clara</a:t>
            </a:r>
          </a:p>
          <a:p>
            <a:pPr eaLnBrk="1" hangingPunct="1"/>
            <a:endParaRPr lang="en-US" altLang="de-DE" dirty="0"/>
          </a:p>
          <a:p>
            <a:pPr>
              <a:buClr>
                <a:srgbClr val="004570"/>
              </a:buCl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Coherent – The Headquarter &amp; Subsidiaries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1608138"/>
            <a:ext cx="1677988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608138"/>
            <a:ext cx="1924050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796925"/>
            <a:ext cx="260985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63" y="2782888"/>
            <a:ext cx="23336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r Verbinder 10"/>
          <p:cNvCxnSpPr/>
          <p:nvPr/>
        </p:nvCxnSpPr>
        <p:spPr>
          <a:xfrm flipH="1">
            <a:off x="6380163" y="5282214"/>
            <a:ext cx="2470874" cy="853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>
            <a:off x="4118161" y="2163877"/>
            <a:ext cx="2763652" cy="1003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6087385" y="2665464"/>
            <a:ext cx="2763652" cy="1489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 Verbindung mit Pfeil 37"/>
          <p:cNvCxnSpPr/>
          <p:nvPr/>
        </p:nvCxnSpPr>
        <p:spPr>
          <a:xfrm flipH="1" flipV="1">
            <a:off x="6073843" y="3842391"/>
            <a:ext cx="13542" cy="19259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337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6353" y="-91108"/>
            <a:ext cx="7532323" cy="1143000"/>
          </a:xfrm>
        </p:spPr>
        <p:txBody>
          <a:bodyPr/>
          <a:lstStyle/>
          <a:p>
            <a:r>
              <a:rPr lang="en-US" dirty="0" smtClean="0"/>
              <a:t>Technical Departments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9" y="1051892"/>
            <a:ext cx="7619469" cy="372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312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2670&quot;&gt;&lt;/object&gt;&lt;object type=&quot;2&quot; unique_id=&quot;12671&quot;&gt;&lt;object type=&quot;3&quot; unique_id=&quot;12672&quot;&gt;&lt;property id=&quot;20148&quot; value=&quot;5&quot;/&gt;&lt;property id=&quot;20300&quot; value=&quot;Slide 1 - &amp;quot;The Leader in Photonics&amp;quot;&quot;/&gt;&lt;property id=&quot;20307&quot; value=&quot;256&quot;/&gt;&lt;/object&gt;&lt;object type=&quot;3&quot; unique_id=&quot;12687&quot;&gt;&lt;property id=&quot;20148&quot; value=&quot;5&quot;/&gt;&lt;property id=&quot;20300&quot; value=&quot;Slide 19&quot;/&gt;&lt;property id=&quot;20307&quot; value=&quot;270&quot;/&gt;&lt;/object&gt;&lt;object type=&quot;3&quot; unique_id=&quot;14342&quot;&gt;&lt;property id=&quot;20148&quot; value=&quot;5&quot;/&gt;&lt;property id=&quot;20300&quot; value=&quot;Slide 2 - &amp;quot;Forward-Looking Statements &amp;amp; Non-GAAP Measurement&amp;quot;&quot;/&gt;&lt;property id=&quot;20307&quot; value=&quot;325&quot;/&gt;&lt;/object&gt;&lt;object type=&quot;3&quot; unique_id=&quot;14343&quot;&gt;&lt;property id=&quot;20148&quot; value=&quot;5&quot;/&gt;&lt;property id=&quot;20300&quot; value=&quot;Slide 3&quot;/&gt;&lt;property id=&quot;20307&quot; value=&quot;326&quot;/&gt;&lt;/object&gt;&lt;object type=&quot;3&quot; unique_id=&quot;14344&quot;&gt;&lt;property id=&quot;20148&quot; value=&quot;5&quot;/&gt;&lt;property id=&quot;20300&quot; value=&quot;Slide 4&quot;/&gt;&lt;property id=&quot;20307&quot; value=&quot;327&quot;/&gt;&lt;/object&gt;&lt;object type=&quot;3&quot; unique_id=&quot;14346&quot;&gt;&lt;property id=&quot;20148&quot; value=&quot;5&quot;/&gt;&lt;property id=&quot;20300&quot; value=&quot;Slide 6&quot;/&gt;&lt;property id=&quot;20307&quot; value=&quot;329&quot;/&gt;&lt;/object&gt;&lt;object type=&quot;3&quot; unique_id=&quot;14347&quot;&gt;&lt;property id=&quot;20148&quot; value=&quot;5&quot;/&gt;&lt;property id=&quot;20300&quot; value=&quot;Slide 9 - &amp;quot;kW Class Initiative&amp;quot;&quot;/&gt;&lt;property id=&quot;20307&quot; value=&quot;330&quot;/&gt;&lt;/object&gt;&lt;object type=&quot;3&quot; unique_id=&quot;14348&quot;&gt;&lt;property id=&quot;20148&quot; value=&quot;5&quot;/&gt;&lt;property id=&quot;20300&quot; value=&quot;Slide 17 - &amp;quot;Pro Forma Income Statement &amp;quot;&quot;/&gt;&lt;property id=&quot;20307&quot; value=&quot;331&quot;/&gt;&lt;/object&gt;&lt;object type=&quot;3&quot; unique_id=&quot;18819&quot;&gt;&lt;property id=&quot;20148&quot; value=&quot;5&quot;/&gt;&lt;property id=&quot;20300&quot; value=&quot;Slide 7 - &amp;quot;Expanding our Position in Materials Processing&amp;quot;&quot;/&gt;&lt;property id=&quot;20307&quot; value=&quot;337&quot;/&gt;&lt;/object&gt;&lt;object type=&quot;3&quot; unique_id=&quot;18820&quot;&gt;&lt;property id=&quot;20148&quot; value=&quot;5&quot;/&gt;&lt;property id=&quot;20300&quot; value=&quot;Slide 8 - &amp;quot;kW Class Initiative&amp;quot;&quot;/&gt;&lt;property id=&quot;20307&quot; value=&quot;338&quot;/&gt;&lt;/object&gt;&lt;object type=&quot;3&quot; unique_id=&quot;18822&quot;&gt;&lt;property id=&quot;20148&quot; value=&quot;5&quot;/&gt;&lt;property id=&quot;20300&quot; value=&quot;Slide 10 - &amp;quot;kW Class Initiative&amp;quot;&quot;/&gt;&lt;property id=&quot;20307&quot; value=&quot;340&quot;/&gt;&lt;/object&gt;&lt;object type=&quot;3&quot; unique_id=&quot;18824&quot;&gt;&lt;property id=&quot;20148&quot; value=&quot;5&quot;/&gt;&lt;property id=&quot;20300&quot; value=&quot;Slide 12 - &amp;quot;kW Class Initiative&amp;quot;&quot;/&gt;&lt;property id=&quot;20307&quot; value=&quot;342&quot;/&gt;&lt;/object&gt;&lt;object type=&quot;3&quot; unique_id=&quot;18967&quot;&gt;&lt;property id=&quot;20148&quot; value=&quot;5&quot;/&gt;&lt;property id=&quot;20300&quot; value=&quot;Slide 5 - &amp;quot;Industry Overview&amp;quot;&quot;/&gt;&lt;property id=&quot;20307&quot; value=&quot;345&quot;/&gt;&lt;/object&gt;&lt;object type=&quot;3&quot; unique_id=&quot;19586&quot;&gt;&lt;property id=&quot;20148&quot; value=&quot;5&quot;/&gt;&lt;property id=&quot;20300&quot; value=&quot;Slide 11 - &amp;quot;kW Class Initiative&amp;quot;&quot;/&gt;&lt;property id=&quot;20307&quot; value=&quot;346&quot;/&gt;&lt;/object&gt;&lt;object type=&quot;3&quot; unique_id=&quot;19758&quot;&gt;&lt;property id=&quot;20148&quot; value=&quot;5&quot;/&gt;&lt;property id=&quot;20300&quot; value=&quot;Slide 13 - &amp;quot;kW Class Initiative&amp;quot;&quot;/&gt;&lt;property id=&quot;20307&quot; value=&quot;347&quot;/&gt;&lt;/object&gt;&lt;object type=&quot;3&quot; unique_id=&quot;20430&quot;&gt;&lt;property id=&quot;20148&quot; value=&quot;5&quot;/&gt;&lt;property id=&quot;20300&quot; value=&quot;Slide 16 - &amp;quot;Summary of Cost Reduction Improvements &amp;quot;&quot;/&gt;&lt;property id=&quot;20307&quot; value=&quot;349&quot;/&gt;&lt;/object&gt;&lt;object type=&quot;3&quot; unique_id=&quot;20983&quot;&gt;&lt;property id=&quot;20148&quot; value=&quot;5&quot;/&gt;&lt;property id=&quot;20300&quot; value=&quot;Slide 14 - &amp;quot;kW Class Initiative&amp;quot;&quot;/&gt;&lt;property id=&quot;20307&quot; value=&quot;350&quot;/&gt;&lt;/object&gt;&lt;object type=&quot;3&quot; unique_id=&quot;21532&quot;&gt;&lt;property id=&quot;20148&quot; value=&quot;5&quot;/&gt;&lt;property id=&quot;20300&quot; value=&quot;Slide 18 - &amp;quot;Balance Sheet &amp;quot;&quot;/&gt;&lt;property id=&quot;20307&quot; value=&quot;351&quot;/&gt;&lt;/object&gt;&lt;object type=&quot;3&quot; unique_id=&quot;22654&quot;&gt;&lt;property id=&quot;20148&quot; value=&quot;5&quot;/&gt;&lt;property id=&quot;20300&quot; value=&quot;Slide 15 - &amp;quot;Power of Platforms&amp;quot;&quot;/&gt;&lt;property id=&quot;20307&quot; value=&quot;35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in Titl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b-Section Seperator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in Content_One Line Headlin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herent_Presentation template_May14t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in Content_Two Line Headline">
  <a:themeElements>
    <a:clrScheme name="Coherent New Template Colors 2013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0070C0"/>
      </a:accent1>
      <a:accent2>
        <a:srgbClr val="00B050"/>
      </a:accent2>
      <a:accent3>
        <a:srgbClr val="C00000"/>
      </a:accent3>
      <a:accent4>
        <a:srgbClr val="00B0F0"/>
      </a:accent4>
      <a:accent5>
        <a:srgbClr val="FFC000"/>
      </a:accent5>
      <a:accent6>
        <a:srgbClr val="7D277C"/>
      </a:accent6>
      <a:hlink>
        <a:srgbClr val="0066A6"/>
      </a:hlink>
      <a:folHlink>
        <a:srgbClr val="D8D8D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herent_Presentation template_May14t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herent_Presentation template_May14t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herent_Presentation template_May14t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Coherent_Presentation template_May14th</Template>
  <TotalTime>0</TotalTime>
  <Words>728</Words>
  <Application>Microsoft Office PowerPoint</Application>
  <PresentationFormat>Bildschirmpräsentation (4:3)</PresentationFormat>
  <Paragraphs>168</Paragraphs>
  <Slides>32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32</vt:i4>
      </vt:variant>
    </vt:vector>
  </HeadingPairs>
  <TitlesOfParts>
    <vt:vector size="40" baseType="lpstr">
      <vt:lpstr>ＭＳ Ｐゴシック</vt:lpstr>
      <vt:lpstr>Arial</vt:lpstr>
      <vt:lpstr>Times New Roman</vt:lpstr>
      <vt:lpstr>Wingdings</vt:lpstr>
      <vt:lpstr>Main Title</vt:lpstr>
      <vt:lpstr>Sub-Section Seperator</vt:lpstr>
      <vt:lpstr>Main Content_One Line Headline</vt:lpstr>
      <vt:lpstr>Main Content_Two Line Headline</vt:lpstr>
      <vt:lpstr>Chameleon Service Training</vt:lpstr>
      <vt:lpstr>Overview</vt:lpstr>
      <vt:lpstr>Coherent – The Laser Company</vt:lpstr>
      <vt:lpstr>Coherent – The Founder</vt:lpstr>
      <vt:lpstr>Coherent – Our CEO</vt:lpstr>
      <vt:lpstr>E-Mail from John, 26.05.2016:</vt:lpstr>
      <vt:lpstr>50th anniversary video</vt:lpstr>
      <vt:lpstr>Coherent – The Headquarter &amp; Subsidiaries</vt:lpstr>
      <vt:lpstr>Technical Departments</vt:lpstr>
      <vt:lpstr>German Subsidiaries</vt:lpstr>
      <vt:lpstr>Glasgow Factory</vt:lpstr>
      <vt:lpstr>Chameleon Laser System Overview</vt:lpstr>
      <vt:lpstr>Chameleon Laser Applications</vt:lpstr>
      <vt:lpstr>Chameleon Laser System Overview</vt:lpstr>
      <vt:lpstr>Chameleon Laser System</vt:lpstr>
      <vt:lpstr>Power Supply Unit (PSU)</vt:lpstr>
      <vt:lpstr>Power Supply Unit (PSU) contains</vt:lpstr>
      <vt:lpstr>Fiber Array Package Integrated (FAPI)</vt:lpstr>
      <vt:lpstr>Chameleon (&amp; Verdi) Chiller</vt:lpstr>
      <vt:lpstr>new Chameleon Chiller: SMC HEC002</vt:lpstr>
      <vt:lpstr>Miniature Recirculation Unit (MRU)</vt:lpstr>
      <vt:lpstr>Function of MRU</vt:lpstr>
      <vt:lpstr>Glasgow Factory</vt:lpstr>
      <vt:lpstr>Glasgow Factory: In-house Tests</vt:lpstr>
      <vt:lpstr>PowerPoint-Präsentation</vt:lpstr>
      <vt:lpstr>In-house Test Procedures</vt:lpstr>
      <vt:lpstr>Further In-house Test Procedures</vt:lpstr>
      <vt:lpstr>Further In-house Test Procedures</vt:lpstr>
      <vt:lpstr>In-house Tests</vt:lpstr>
      <vt:lpstr>Field Service</vt:lpstr>
      <vt:lpstr>Depot Repair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50th Anniversary PP Presentation</dc:title>
  <dc:creator/>
  <cp:lastModifiedBy/>
  <cp:revision>1</cp:revision>
  <dcterms:created xsi:type="dcterms:W3CDTF">2011-05-11T23:50:30Z</dcterms:created>
  <dcterms:modified xsi:type="dcterms:W3CDTF">2016-06-06T15:23:44Z</dcterms:modified>
</cp:coreProperties>
</file>